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</p:sldIdLst>
  <p:sldSz cy="5143500" cx="9144000"/>
  <p:notesSz cx="6858000" cy="9144000"/>
  <p:embeddedFontLst>
    <p:embeddedFont>
      <p:font typeface="Anton"/>
      <p:regular r:id="rId100"/>
    </p:embeddedFont>
    <p:embeddedFont>
      <p:font typeface="Didact Gothic"/>
      <p:regular r:id="rId101"/>
    </p:embeddedFont>
    <p:embeddedFont>
      <p:font typeface="Helvetica Neue"/>
      <p:regular r:id="rId102"/>
      <p:bold r:id="rId103"/>
      <p:italic r:id="rId104"/>
      <p:boldItalic r:id="rId105"/>
    </p:embeddedFont>
    <p:embeddedFont>
      <p:font typeface="Rubik"/>
      <p:regular r:id="rId106"/>
      <p:bold r:id="rId107"/>
      <p:italic r:id="rId108"/>
      <p:boldItalic r:id="rId109"/>
    </p:embeddedFont>
    <p:embeddedFont>
      <p:font typeface="Helvetica Neue Light"/>
      <p:regular r:id="rId110"/>
      <p:bold r:id="rId111"/>
      <p:italic r:id="rId112"/>
      <p:boldItalic r:id="rId113"/>
    </p:embeddedFont>
    <p:embeddedFont>
      <p:font typeface="DM Sans"/>
      <p:regular r:id="rId114"/>
      <p:bold r:id="rId115"/>
      <p:italic r:id="rId116"/>
      <p:boldItalic r:id="rId1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9">
          <p15:clr>
            <a:srgbClr val="A4A3A4"/>
          </p15:clr>
        </p15:guide>
        <p15:guide id="2" pos="300">
          <p15:clr>
            <a:srgbClr val="A4A3A4"/>
          </p15:clr>
        </p15:guide>
        <p15:guide id="3" orient="horz" pos="295">
          <p15:clr>
            <a:srgbClr val="9AA0A6"/>
          </p15:clr>
        </p15:guide>
        <p15:guide id="4" pos="546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17AD772-ADCB-45F9-BC08-3251D1BACF12}">
  <a:tblStyle styleId="{817AD772-ADCB-45F9-BC08-3251D1BACF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9" orient="horz"/>
        <p:guide pos="300"/>
        <p:guide pos="295" orient="horz"/>
        <p:guide pos="54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Rubik-bold.fntdata"/><Relationship Id="rId106" Type="http://schemas.openxmlformats.org/officeDocument/2006/relationships/font" Target="fonts/Rubik-regular.fntdata"/><Relationship Id="rId105" Type="http://schemas.openxmlformats.org/officeDocument/2006/relationships/font" Target="fonts/HelveticaNeue-boldItalic.fntdata"/><Relationship Id="rId104" Type="http://schemas.openxmlformats.org/officeDocument/2006/relationships/font" Target="fonts/HelveticaNeue-italic.fntdata"/><Relationship Id="rId109" Type="http://schemas.openxmlformats.org/officeDocument/2006/relationships/font" Target="fonts/Rubik-boldItalic.fntdata"/><Relationship Id="rId108" Type="http://schemas.openxmlformats.org/officeDocument/2006/relationships/font" Target="fonts/Rubik-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HelveticaNeue-bold.fntdata"/><Relationship Id="rId102" Type="http://schemas.openxmlformats.org/officeDocument/2006/relationships/font" Target="fonts/HelveticaNeue-regular.fntdata"/><Relationship Id="rId101" Type="http://schemas.openxmlformats.org/officeDocument/2006/relationships/font" Target="fonts/DidactGothic-regular.fntdata"/><Relationship Id="rId100" Type="http://schemas.openxmlformats.org/officeDocument/2006/relationships/font" Target="fonts/Anton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7" Type="http://schemas.openxmlformats.org/officeDocument/2006/relationships/font" Target="fonts/DMSans-boldItalic.fntdata"/><Relationship Id="rId116" Type="http://schemas.openxmlformats.org/officeDocument/2006/relationships/font" Target="fonts/DMSans-italic.fntdata"/><Relationship Id="rId115" Type="http://schemas.openxmlformats.org/officeDocument/2006/relationships/font" Target="fonts/DMSans-bold.fntdata"/><Relationship Id="rId15" Type="http://schemas.openxmlformats.org/officeDocument/2006/relationships/slide" Target="slides/slide9.xml"/><Relationship Id="rId110" Type="http://schemas.openxmlformats.org/officeDocument/2006/relationships/font" Target="fonts/HelveticaNeueLight-regular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DMSans-regular.fntdata"/><Relationship Id="rId18" Type="http://schemas.openxmlformats.org/officeDocument/2006/relationships/slide" Target="slides/slide12.xml"/><Relationship Id="rId113" Type="http://schemas.openxmlformats.org/officeDocument/2006/relationships/font" Target="fonts/HelveticaNeueLight-boldItalic.fntdata"/><Relationship Id="rId112" Type="http://schemas.openxmlformats.org/officeDocument/2006/relationships/font" Target="fonts/HelveticaNeueLight-italic.fntdata"/><Relationship Id="rId111" Type="http://schemas.openxmlformats.org/officeDocument/2006/relationships/font" Target="fonts/HelveticaNeueLight-bold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reate.kahoot.it/details/065bda1a-c136-42ea-a127-b2c1d94ab8a0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vieCGzAPuYf5vWsu8Xgbn_2Ax4QNLnXO/edit?usp=sharing&amp;ouid=103396586770751045195&amp;rtpof=true&amp;sd=true" TargetMode="External"/><Relationship Id="rId3" Type="http://schemas.openxmlformats.org/officeDocument/2006/relationships/hyperlink" Target="https://www.youtube.com/watch?v=PJL8iYTIY3E&amp;feature=youtu.be" TargetMode="Externa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cebf71cb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cebf71cb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cebf71cb9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cebf71cb9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cebf71cb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cebf71cb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imagen completa.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b558ba61b_0_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b558ba61b_0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cebf71cb9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cebf71cb9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cebf71cb9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cebf71cb9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cebf71cb9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cebf71cb9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b558ba61b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10b558ba61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Se omite dado que ya fue visto anteriormente (se muestra en la presenteación a modo de repaso si se necesita)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b558ba61b_0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10b558ba61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Se omite dado que ya fue visto anteriormente (se muestra en la presenteación a modo de repaso si se necesita)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cebf71cb9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cebf71cb9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cebf71cb9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2cebf71cb9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cebf71c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cebf71c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ebf71cb9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ebf71cb9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cebf71cb9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cebf71cb9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cebf71cb9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cebf71cb9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cebf71cb9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cebf71cb9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b558ba61b_0_10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10b558ba61b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b558ba61b_0_10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10b558ba61b_0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b558ba61b_0_9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10b558ba61b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d09dce4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d09dce4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2d09dce4f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2d09dce4f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d09dce4f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2d09dce4f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cebf71cb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cebf71cb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2d09dce4f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2d09dce4f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2d09dce4f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2d09dce4f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imagen completa.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d09dce4f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2d09dce4f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d09dce4fb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2d09dce4fb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d09dce4fb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2d09dce4fb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d09dce4fb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2d09dce4fb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imagen completa.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2d09dce4fb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2d09dce4fb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d09dce4fb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2d09dce4fb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d09dce4fb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2d09dce4fb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d09dce4fb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2d09dce4fb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cebf71cb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cebf71cb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 La información de este slide es de relleno.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</a:t>
            </a:r>
            <a:r>
              <a:rPr b="1" lang="es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Mapa de conceptos sistémico</a:t>
            </a:r>
            <a:endParaRPr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Muestra rápidamente los contenidos de la clase y cómo se relacionan. Ayuda a los estudiantes a evitar “perderse” durante la clase, al avanzar en un sentido lineal una diapositiva tras otra.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-También se pueden mostrar con un menor énfasis o colores apagados, aquellos contenidos de clases anteriores y que se vinculen con la actual.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-Resaltar con color los temas que se abordan en la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Colores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principales: Pleno en #27282d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secundarias (o a destacar): Pleno en #393b43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terciarias: Borde en #393b43 con texto en #222222.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d09dce4fb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d09dce4fb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d09dce4fb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d09dce4fb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imagen completa.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d09dce4fb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d09dce4fb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2d09dce4fb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2d09dce4fb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imagen completa.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e684275eb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10e684275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e684275eb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10e684275e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2d09dce4fb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2d09dce4fb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0b558ba61b_0_1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0b558ba61b_0_1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Primera clase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2d09dce4fb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2d09dce4fb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2d09dce4fb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2d09dce4fb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cebf71cb9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cebf71cb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https://create.kahoot.it/details/065bda1a-c136-42ea-a127-b2c1d94ab8a0</a:t>
            </a:r>
            <a:r>
              <a:rPr lang="es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d09dce4fb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2d09dce4fb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2d09dce4fb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2d09dce4fb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2d09dce4fb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2d09dce4fb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2d09dce4fb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2d09dce4fb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d09dce4fb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2d09dce4fb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0e684275eb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g10e684275e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0e684275eb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g10e684275e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0e684275eb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g10e684275e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e684275eb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10e684275e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0e684275eb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10e684275e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cebf71cb9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cebf71cb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d09dce4fb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d09dce4fb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2d09dce4fb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2d09dce4fb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2d09dce4fb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2d09dce4fb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2d09dce4fb_0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2d09dce4fb_0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2d09dce4fb_0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2d09dce4fb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2d09dce4fb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2d09dce4fb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2d09dce4fb_0_1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2d09dce4fb_0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2d09dce4fb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2d09dce4fb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2d09dce4fb_0_1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2d09dce4fb_0_1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0b558ba61b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10b558ba61b_0_4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cebf71cb9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cebf71cb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2d09dce4fb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2d09dce4fb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0e684275eb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g10e684275e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2d09dce4fb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2d09dce4fb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0b558ba61b_0_1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g10b558ba61b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0b558ba61b_0_12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g10b558ba61b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0b558ba61b_0_1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g10b558ba61b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2d09dce4fb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2d09dce4fb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0b558ba61b_0_1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g10b558ba61b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0b558ba61b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g10b558ba61b_0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2d09dce4fb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2d09dce4fb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cebf71cb9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cebf71cb9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0b558ba61b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0b558ba61b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2d09dce4fb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2d09dce4fb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0b558ba61b_0_5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2" name="Google Shape;842;g10b558ba61b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0b558ba61b_0_5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g10b558ba61b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0b558ba61b_0_5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0" name="Google Shape;860;g10b558ba61b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2d09dce4fb_0_1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2d09dce4fb_0_1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que se puede llevar a cabo en formato “Breakout Rooms”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 profesor: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breakout rooms para los equipos. De no saber cómo, favor de revisar el siguiente tutorial: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PPT: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https://docs.google.com/presentation/d/1vieCGzAPuYf5vWsu8Xgbn_2Ax4QNLnXO/edit?usp=sharing&amp;ouid=103396586770751045195&amp;rtpof=true&amp;sd=true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video: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https://www.youtube.com/watch?v=PJL8iYTIY3E&amp;feature=youtu.be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recomienda que los equipos sean de números pares, máximo 4 participantes por equipo y de así requerirse, ser acompañados por un tutor. 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2d09dce4fb_0_1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2d09dce4fb_0_1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2d09dce4fb_0_1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2d09dce4fb_0_1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0b558ba61b_0_13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2" name="Google Shape;902;g10b558ba61b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Tiempo estimado: </a:t>
            </a:r>
            <a:r>
              <a:rPr b="0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b="0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minutos.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2d09dce4fb_0_1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2d09dce4fb_0_1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cebf71cb9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cebf71cb9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2d09dce4fb_0_1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2d09dce4fb_0_1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2d09dce4fb_0_1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2d09dce4fb_0_1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Glosario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Repasa y define rápidamente los conceptos centrales acumulados. Ayuda a los estudiantes a recuperar aquellos saberes que se darán por dados.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incorporarse links e imágenes que apoyen al concepto presentado.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2d09dce4fb_0_1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12d09dce4fb_0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2d09dce4fb_0_1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2d09dce4fb_0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OBJECT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 1">
  <p:cSld name="Diseño personalizado 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0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2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2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2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2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2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3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5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Relationship Id="rId5" Type="http://schemas.openxmlformats.org/officeDocument/2006/relationships/image" Target="../media/image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3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54.png"/><Relationship Id="rId7" Type="http://schemas.openxmlformats.org/officeDocument/2006/relationships/image" Target="../media/image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3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Relationship Id="rId6" Type="http://schemas.openxmlformats.org/officeDocument/2006/relationships/image" Target="../media/image47.png"/><Relationship Id="rId7" Type="http://schemas.openxmlformats.org/officeDocument/2006/relationships/image" Target="../media/image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3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3.png"/><Relationship Id="rId4" Type="http://schemas.openxmlformats.org/officeDocument/2006/relationships/image" Target="../media/image48.png"/><Relationship Id="rId5" Type="http://schemas.openxmlformats.org/officeDocument/2006/relationships/image" Target="../media/image56.png"/><Relationship Id="rId6" Type="http://schemas.openxmlformats.org/officeDocument/2006/relationships/image" Target="../media/image51.png"/><Relationship Id="rId7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0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3.png"/><Relationship Id="rId4" Type="http://schemas.openxmlformats.org/officeDocument/2006/relationships/image" Target="../media/image63.png"/><Relationship Id="rId5" Type="http://schemas.openxmlformats.org/officeDocument/2006/relationships/image" Target="../media/image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4.png"/><Relationship Id="rId4" Type="http://schemas.openxmlformats.org/officeDocument/2006/relationships/image" Target="../media/image66.png"/><Relationship Id="rId5" Type="http://schemas.openxmlformats.org/officeDocument/2006/relationships/image" Target="../media/image65.png"/><Relationship Id="rId6" Type="http://schemas.openxmlformats.org/officeDocument/2006/relationships/image" Target="../media/image68.png"/><Relationship Id="rId7" Type="http://schemas.openxmlformats.org/officeDocument/2006/relationships/image" Target="../media/image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4.png"/><Relationship Id="rId4" Type="http://schemas.openxmlformats.org/officeDocument/2006/relationships/image" Target="../media/image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7.gif"/><Relationship Id="rId4" Type="http://schemas.openxmlformats.org/officeDocument/2006/relationships/image" Target="../media/image79.gif"/><Relationship Id="rId5" Type="http://schemas.openxmlformats.org/officeDocument/2006/relationships/image" Target="../media/image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3.png"/><Relationship Id="rId4" Type="http://schemas.openxmlformats.org/officeDocument/2006/relationships/image" Target="../media/image72.png"/><Relationship Id="rId5" Type="http://schemas.openxmlformats.org/officeDocument/2006/relationships/image" Target="../media/image7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8.png"/><Relationship Id="rId4" Type="http://schemas.openxmlformats.org/officeDocument/2006/relationships/image" Target="../media/image69.png"/><Relationship Id="rId5" Type="http://schemas.openxmlformats.org/officeDocument/2006/relationships/image" Target="../media/image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8.png"/><Relationship Id="rId4" Type="http://schemas.openxmlformats.org/officeDocument/2006/relationships/image" Target="../media/image75.png"/><Relationship Id="rId5" Type="http://schemas.openxmlformats.org/officeDocument/2006/relationships/image" Target="../media/image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8.png"/><Relationship Id="rId4" Type="http://schemas.openxmlformats.org/officeDocument/2006/relationships/image" Target="../media/image77.png"/><Relationship Id="rId5" Type="http://schemas.openxmlformats.org/officeDocument/2006/relationships/image" Target="../media/image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6.png"/><Relationship Id="rId4" Type="http://schemas.openxmlformats.org/officeDocument/2006/relationships/image" Target="../media/image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5"/>
          <p:cNvSpPr txBox="1"/>
          <p:nvPr/>
        </p:nvSpPr>
        <p:spPr>
          <a:xfrm>
            <a:off x="1461300" y="2252975"/>
            <a:ext cx="6221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 Modelos Analíticos para DS II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5" name="Google Shape;115;p35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14.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DATA SCIENCE I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Aprendizaje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supervisado</a:t>
            </a:r>
            <a:endParaRPr b="1" sz="4000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5025" y="878338"/>
            <a:ext cx="6918750" cy="34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6"/>
          <p:cNvSpPr txBox="1"/>
          <p:nvPr/>
        </p:nvSpPr>
        <p:spPr>
          <a:xfrm>
            <a:off x="0" y="439625"/>
            <a:ext cx="6043200" cy="3663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Aprendizaje Supervisado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" name="Google Shape;207;p46"/>
          <p:cNvSpPr txBox="1"/>
          <p:nvPr/>
        </p:nvSpPr>
        <p:spPr>
          <a:xfrm>
            <a:off x="358900" y="1129000"/>
            <a:ext cx="48963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Char char="●"/>
            </a:pPr>
            <a:r>
              <a:rPr lang="es" sz="17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s" sz="1700">
                <a:latin typeface="Helvetica Neue"/>
                <a:ea typeface="Helvetica Neue"/>
                <a:cs typeface="Helvetica Neue"/>
                <a:sym typeface="Helvetica Neue"/>
              </a:rPr>
              <a:t>s una subcategoría del </a:t>
            </a:r>
            <a:r>
              <a:rPr b="1" lang="es" sz="1700">
                <a:latin typeface="Helvetica Neue"/>
                <a:ea typeface="Helvetica Neue"/>
                <a:cs typeface="Helvetica Neue"/>
                <a:sym typeface="Helvetica Neue"/>
              </a:rPr>
              <a:t>aprendizaje automático</a:t>
            </a:r>
            <a:r>
              <a:rPr lang="es" sz="1700">
                <a:latin typeface="Helvetica Neue"/>
                <a:ea typeface="Helvetica Neue"/>
                <a:cs typeface="Helvetica Neue"/>
                <a:sym typeface="Helvetica Neue"/>
              </a:rPr>
              <a:t> y la IA. 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Char char="●"/>
            </a:pPr>
            <a:r>
              <a:rPr lang="es" sz="1700">
                <a:latin typeface="Helvetica Neue"/>
                <a:ea typeface="Helvetica Neue"/>
                <a:cs typeface="Helvetica Neue"/>
                <a:sym typeface="Helvetica Neue"/>
              </a:rPr>
              <a:t>Se define por el uso de </a:t>
            </a:r>
            <a:r>
              <a:rPr b="1" lang="es" sz="1700">
                <a:latin typeface="Helvetica Neue"/>
                <a:ea typeface="Helvetica Neue"/>
                <a:cs typeface="Helvetica Neue"/>
                <a:sym typeface="Helvetica Neue"/>
              </a:rPr>
              <a:t>conjuntos de datos etiquetados</a:t>
            </a:r>
            <a:r>
              <a:rPr lang="es" sz="1700">
                <a:latin typeface="Helvetica Neue"/>
                <a:ea typeface="Helvetica Neue"/>
                <a:cs typeface="Helvetica Neue"/>
                <a:sym typeface="Helvetica Neue"/>
              </a:rPr>
              <a:t> para entrenar algoritmos que clasifiquen datos o predigan resultados con precisión. 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Char char="●"/>
            </a:pPr>
            <a:r>
              <a:rPr lang="es" sz="1700">
                <a:latin typeface="Helvetica Neue"/>
                <a:ea typeface="Helvetica Neue"/>
                <a:cs typeface="Helvetica Neue"/>
                <a:sym typeface="Helvetica Neue"/>
              </a:rPr>
              <a:t>El aprendizaje supervisado ayuda a las organizaciones a </a:t>
            </a:r>
            <a:r>
              <a:rPr b="1" lang="es" sz="1700">
                <a:latin typeface="Helvetica Neue"/>
                <a:ea typeface="Helvetica Neue"/>
                <a:cs typeface="Helvetica Neue"/>
                <a:sym typeface="Helvetica Neue"/>
              </a:rPr>
              <a:t>resolver una variedad de problemas del mundo real</a:t>
            </a:r>
            <a:r>
              <a:rPr lang="es" sz="1700">
                <a:latin typeface="Helvetica Neue"/>
                <a:ea typeface="Helvetica Neue"/>
                <a:cs typeface="Helvetica Neue"/>
                <a:sym typeface="Helvetica Neue"/>
              </a:rPr>
              <a:t> a gran escala, por ejemplo clasificar el</a:t>
            </a:r>
            <a:r>
              <a:rPr lang="es" sz="1700">
                <a:latin typeface="Helvetica Neue"/>
                <a:ea typeface="Helvetica Neue"/>
                <a:cs typeface="Helvetica Neue"/>
                <a:sym typeface="Helvetica Neue"/>
              </a:rPr>
              <a:t> correo no deseado o detectar fraude</a:t>
            </a:r>
            <a:r>
              <a:rPr lang="es" sz="17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8" name="Google Shape;2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075" y="868490"/>
            <a:ext cx="3584000" cy="35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7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Aprendizaje supervisado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4" name="Google Shape;214;p47"/>
          <p:cNvSpPr txBox="1"/>
          <p:nvPr/>
        </p:nvSpPr>
        <p:spPr>
          <a:xfrm>
            <a:off x="457725" y="2211625"/>
            <a:ext cx="4730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just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una subcategoría del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aprendizaje automático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la IA.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just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define por el uso de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conjuntos de datos etiquetados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entrenar algoritmos que clasifiquen datos o predigan resultados con precisión.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just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aprendizaje supervisado ayuda a las organizaciones 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resolver una variedad de problemas del mundo real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gran escala, por ejemplo clasificar el correo no deseado o detectar fraude.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5" name="Google Shape;2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163" y="958049"/>
            <a:ext cx="3078400" cy="30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8"/>
          <p:cNvSpPr txBox="1"/>
          <p:nvPr/>
        </p:nvSpPr>
        <p:spPr>
          <a:xfrm>
            <a:off x="473350" y="619525"/>
            <a:ext cx="8141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Recapitulación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Tipos problemas aprendizaje supervisado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1" name="Google Shape;221;p48"/>
          <p:cNvSpPr txBox="1"/>
          <p:nvPr/>
        </p:nvSpPr>
        <p:spPr>
          <a:xfrm>
            <a:off x="473350" y="23727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la clase 12 vimos que existían dos tipos de problemas comunes en el Aprendizaje Supervisado.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2" name="Google Shape;222;p48"/>
          <p:cNvSpPr txBox="1"/>
          <p:nvPr/>
        </p:nvSpPr>
        <p:spPr>
          <a:xfrm>
            <a:off x="4527575" y="2372775"/>
            <a:ext cx="383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la hora de decidir cual tipo de algoritmo a usar debemos tener claro lo siguiente…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9"/>
          <p:cNvSpPr txBox="1"/>
          <p:nvPr/>
        </p:nvSpPr>
        <p:spPr>
          <a:xfrm>
            <a:off x="473350" y="619525"/>
            <a:ext cx="8141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Recapitulación: Tipos problemas aprendizaje supervisado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8" name="Google Shape;228;p49"/>
          <p:cNvSpPr txBox="1"/>
          <p:nvPr/>
        </p:nvSpPr>
        <p:spPr>
          <a:xfrm>
            <a:off x="473350" y="23727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Regresión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Requiere la predicción de una variable continua.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tener como entrada valores continuos o discretos.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problema con múltiples variables de entrada a menudo se denomina problema de regresión multivariante.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9" name="Google Shape;229;p49"/>
          <p:cNvSpPr txBox="1"/>
          <p:nvPr/>
        </p:nvSpPr>
        <p:spPr>
          <a:xfrm>
            <a:off x="4527575" y="2372775"/>
            <a:ext cx="38346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Clasificación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Requiere variable objetivo con dos o más clases.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tener variables de entrada discretas o continuas.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problema con dos clases se denomina problema de clasificación binaria y con más de dos clasificación multiclase.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0"/>
          <p:cNvSpPr txBox="1"/>
          <p:nvPr/>
        </p:nvSpPr>
        <p:spPr>
          <a:xfrm>
            <a:off x="725700" y="2789100"/>
            <a:ext cx="3920400" cy="14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highlight>
                  <a:srgbClr val="EF89D2"/>
                </a:highlight>
                <a:latin typeface="DM Sans"/>
                <a:ea typeface="DM Sans"/>
                <a:cs typeface="DM Sans"/>
                <a:sym typeface="DM Sans"/>
              </a:rPr>
              <a:t>Problemas de Clasificación: </a:t>
            </a:r>
            <a:endParaRPr b="1" sz="1350">
              <a:solidFill>
                <a:schemeClr val="lt1"/>
              </a:solidFill>
              <a:highlight>
                <a:srgbClr val="EF89D2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Necesitan predecir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clase más probable de un elemento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en función de un conjunto de variables de entrada. Para este tipo de algoritmos, la variable target o respuesta,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una variable de tipo categórica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5" name="Google Shape;235;p50"/>
          <p:cNvSpPr txBox="1"/>
          <p:nvPr/>
        </p:nvSpPr>
        <p:spPr>
          <a:xfrm>
            <a:off x="845275" y="468275"/>
            <a:ext cx="7338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¿Qué tipos </a:t>
            </a: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de</a:t>
            </a: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 problemas resuelve el Aprendizaje Supervisado?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6" name="Google Shape;236;p50"/>
          <p:cNvSpPr txBox="1"/>
          <p:nvPr/>
        </p:nvSpPr>
        <p:spPr>
          <a:xfrm>
            <a:off x="4646100" y="2789088"/>
            <a:ext cx="37722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highlight>
                  <a:srgbClr val="EF89D2"/>
                </a:highlight>
                <a:latin typeface="DM Sans"/>
                <a:ea typeface="DM Sans"/>
                <a:cs typeface="DM Sans"/>
                <a:sym typeface="DM Sans"/>
              </a:rPr>
              <a:t>Problemas de Regresión: </a:t>
            </a:r>
            <a:endParaRPr b="1" sz="1350">
              <a:solidFill>
                <a:schemeClr val="lt1"/>
              </a:solidFill>
              <a:highlight>
                <a:srgbClr val="EF89D2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vez de predecir categorías,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predicen valores numéricos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Es decir, la variable target en un problema de regresión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de tipo cuantitativa.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37" name="Google Shape;237;p50"/>
          <p:cNvCxnSpPr>
            <a:stCxn id="235" idx="2"/>
            <a:endCxn id="234" idx="0"/>
          </p:cNvCxnSpPr>
          <p:nvPr/>
        </p:nvCxnSpPr>
        <p:spPr>
          <a:xfrm flipH="1">
            <a:off x="2685775" y="2500175"/>
            <a:ext cx="1828500" cy="288900"/>
          </a:xfrm>
          <a:prstGeom prst="straightConnector1">
            <a:avLst/>
          </a:prstGeom>
          <a:noFill/>
          <a:ln cap="flat" cmpd="sng" w="38100">
            <a:solidFill>
              <a:srgbClr val="EF89D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8" name="Google Shape;238;p50"/>
          <p:cNvCxnSpPr>
            <a:stCxn id="235" idx="2"/>
            <a:endCxn id="236" idx="0"/>
          </p:cNvCxnSpPr>
          <p:nvPr/>
        </p:nvCxnSpPr>
        <p:spPr>
          <a:xfrm>
            <a:off x="4514275" y="2500175"/>
            <a:ext cx="2017800" cy="288900"/>
          </a:xfrm>
          <a:prstGeom prst="straightConnector1">
            <a:avLst/>
          </a:prstGeom>
          <a:noFill/>
          <a:ln cap="flat" cmpd="sng" w="38100">
            <a:solidFill>
              <a:srgbClr val="EF89D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39" name="Google Shape;2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1"/>
          <p:cNvSpPr txBox="1"/>
          <p:nvPr/>
        </p:nvSpPr>
        <p:spPr>
          <a:xfrm>
            <a:off x="812675" y="2639750"/>
            <a:ext cx="3644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Entonces,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sé si tengo que utilizar un algoritmo de clasificación o de regresión?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Depende del tipo de problema que plantea mi variable a predecir 😉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5" name="Google Shape;24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2099" y="2449875"/>
            <a:ext cx="3644000" cy="16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51"/>
          <p:cNvSpPr txBox="1"/>
          <p:nvPr/>
        </p:nvSpPr>
        <p:spPr>
          <a:xfrm>
            <a:off x="475499" y="468275"/>
            <a:ext cx="8014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¿Qué tipos de problemas resuelve el Aprendizaje Supervisado?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7" name="Google Shape;24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2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Clasificación</a:t>
            </a:r>
            <a:endParaRPr b="1" sz="4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3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Problemas de clasificación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8" name="Google Shape;258;p53"/>
          <p:cNvSpPr txBox="1"/>
          <p:nvPr/>
        </p:nvSpPr>
        <p:spPr>
          <a:xfrm>
            <a:off x="457725" y="2211625"/>
            <a:ext cx="4730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Reconocen entidades específicas dentro del conjunto de datos e intenta obtener conclusiones sobre cómo esas entidades deben etiquetarse o definirse.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Los algoritmos de clasificación comunes son clasificadores lineales, máquinas de vectores de soporte (SVM), árboles de decisión, k-nearest Neighbor y Random Forest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9" name="Google Shape;259;p53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REEPLAZAR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0" name="Google Shape;2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325" y="1318550"/>
            <a:ext cx="2956175" cy="26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6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36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2" name="Google Shape;122;p36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3" name="Google Shape;123;p36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4"/>
          <p:cNvSpPr txBox="1"/>
          <p:nvPr/>
        </p:nvSpPr>
        <p:spPr>
          <a:xfrm>
            <a:off x="457725" y="920400"/>
            <a:ext cx="4730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Problemas en clasificación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6" name="Google Shape;266;p54"/>
          <p:cNvSpPr txBox="1"/>
          <p:nvPr/>
        </p:nvSpPr>
        <p:spPr>
          <a:xfrm>
            <a:off x="457725" y="2630475"/>
            <a:ext cx="4730100" cy="27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Tenemos dos grandes tipos: problemas de clasificación binaria y multiclase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Clasificación binaria: Clasifica los datos en dos clases, como Si/No, bueno/malo, alto/bajo, padece una enfermedad en particular o no, etc.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Clasificación multiclase: Clasifica datos en tres o más clases; por ej. clasificación de documentos, categorización de productos, clasificación de malware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750">
                <a:latin typeface="DM Sans"/>
                <a:ea typeface="DM Sans"/>
                <a:cs typeface="DM Sans"/>
                <a:sym typeface="DM Sans"/>
              </a:rPr>
              <a:t>Nota: No es conveniente tener muchas categorías en los problemas de clasificación</a:t>
            </a:r>
            <a:endParaRPr sz="7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7" name="Google Shape;267;p54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8" name="Google Shape;2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575" y="1537782"/>
            <a:ext cx="4012424" cy="2189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5"/>
          <p:cNvSpPr txBox="1"/>
          <p:nvPr/>
        </p:nvSpPr>
        <p:spPr>
          <a:xfrm>
            <a:off x="475500" y="719550"/>
            <a:ext cx="4730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Ejemplos Problemas de clasificación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4" name="Google Shape;274;p55"/>
          <p:cNvSpPr txBox="1"/>
          <p:nvPr/>
        </p:nvSpPr>
        <p:spPr>
          <a:xfrm>
            <a:off x="475500" y="2451150"/>
            <a:ext cx="47301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Predicción comportamiento de clientes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Clasificación de documentos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Clasificación de imágenes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Clasificación de texto web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Predicción de la tasa de clics de los anuncios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Categorización de productos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Clasificación de Malware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Detección de fraude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Análisis de sentimientos de imágenes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5" name="Google Shape;27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900" y="1503884"/>
            <a:ext cx="3917075" cy="2203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6"/>
          <p:cNvSpPr txBox="1"/>
          <p:nvPr/>
        </p:nvSpPr>
        <p:spPr>
          <a:xfrm>
            <a:off x="504200" y="16162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Otros ejemplos…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1" name="Google Shape;281;p56"/>
          <p:cNvSpPr txBox="1"/>
          <p:nvPr/>
        </p:nvSpPr>
        <p:spPr>
          <a:xfrm>
            <a:off x="475500" y="2451150"/>
            <a:ext cx="47301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Evaluación para ofertas promocionales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Problemas de detección de anomalías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Fraude en tarjetas de crédito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Validación de deducciones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Evaluación de solvencia crediticia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Recomendaciones para liberación de órdenes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Análisis de sentimiento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Predicción de abandono de clientes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2" name="Google Shape;2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900" y="1503884"/>
            <a:ext cx="3917075" cy="2203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7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algoritmos de clasificación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2" name="Google Shape;292;p58"/>
          <p:cNvGraphicFramePr/>
          <p:nvPr/>
        </p:nvGraphicFramePr>
        <p:xfrm>
          <a:off x="1649825" y="944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{817AD772-ADCB-45F9-BC08-3251D1BACF12}</a:tableStyleId>
              </a:tblPr>
              <a:tblGrid>
                <a:gridCol w="2771825"/>
                <a:gridCol w="1391875"/>
                <a:gridCol w="1588000"/>
              </a:tblGrid>
              <a:tr h="57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Algoritmos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Abreviación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Muestras ponderadas?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rgbClr val="EAFF6A"/>
                    </a:solidFill>
                  </a:tcPr>
                </a:tc>
              </a:tr>
              <a:tr h="209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AdaBoostClassifier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ABC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26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Gaussian Naive Bayes Classifier</a:t>
                      </a:r>
                      <a:endParaRPr sz="135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GNB</a:t>
                      </a:r>
                      <a:endParaRPr sz="135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</a:t>
                      </a:r>
                      <a:endParaRPr sz="135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26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LightGBM</a:t>
                      </a:r>
                      <a:endParaRPr sz="135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LGB</a:t>
                      </a:r>
                      <a:endParaRPr sz="135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</a:t>
                      </a:r>
                      <a:endParaRPr sz="135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Gradient Boosting Classifier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GBC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8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K-nearest Neighbours Classifier</a:t>
                      </a:r>
                      <a:endParaRPr sz="135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KNN</a:t>
                      </a:r>
                      <a:endParaRPr sz="135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</a:t>
                      </a:r>
                      <a:endParaRPr sz="135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Linear Discriminant Analysis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LDA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Decision Trees</a:t>
                      </a:r>
                      <a:endParaRPr sz="135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DT</a:t>
                      </a:r>
                      <a:endParaRPr sz="135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</a:t>
                      </a:r>
                      <a:endParaRPr sz="135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3" name="Google Shape;293;p58"/>
          <p:cNvSpPr txBox="1"/>
          <p:nvPr/>
        </p:nvSpPr>
        <p:spPr>
          <a:xfrm>
            <a:off x="475500" y="4587000"/>
            <a:ext cx="581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Adaptado de </a:t>
            </a:r>
            <a:r>
              <a:rPr lang="es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Stenhouse K et al. (2021).</a:t>
            </a:r>
            <a:endParaRPr sz="11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En Morado algoritmos más populares </a:t>
            </a:r>
            <a:endParaRPr sz="11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4" name="Google Shape;2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9" name="Google Shape;299;p59"/>
          <p:cNvGraphicFramePr/>
          <p:nvPr/>
        </p:nvGraphicFramePr>
        <p:xfrm>
          <a:off x="1579825" y="708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{817AD772-ADCB-45F9-BC08-3251D1BACF12}</a:tableStyleId>
              </a:tblPr>
              <a:tblGrid>
                <a:gridCol w="2931575"/>
                <a:gridCol w="1288825"/>
                <a:gridCol w="1599300"/>
              </a:tblGrid>
              <a:tr h="594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Algoritmos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Abreviación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Muestras ponderadas?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rgbClr val="EAFF6A"/>
                    </a:solidFill>
                  </a:tcPr>
                </a:tc>
              </a:tr>
              <a:tr h="38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Logistic Regression Classifier</a:t>
                      </a:r>
                      <a:endParaRPr sz="135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LRC</a:t>
                      </a:r>
                      <a:endParaRPr sz="135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</a:t>
                      </a:r>
                      <a:endParaRPr sz="135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59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Multi-layer Perceptron Classifier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MLPC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8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Nearest Centroid Classifier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NCC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8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Nu-Support Vector Classifier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nuSVC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59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Quadratic Discriminant Analysis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QDA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8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Random forest Classifier</a:t>
                      </a:r>
                      <a:endParaRPr sz="135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RFC</a:t>
                      </a:r>
                      <a:endParaRPr sz="135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</a:t>
                      </a:r>
                      <a:endParaRPr sz="135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8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XGBOOST</a:t>
                      </a:r>
                      <a:endParaRPr sz="135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XGB</a:t>
                      </a:r>
                      <a:endParaRPr sz="135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</a:t>
                      </a:r>
                      <a:endParaRPr sz="135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00" name="Google Shape;30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9"/>
          <p:cNvSpPr txBox="1"/>
          <p:nvPr/>
        </p:nvSpPr>
        <p:spPr>
          <a:xfrm>
            <a:off x="475500" y="4587000"/>
            <a:ext cx="581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Adaptado de Stenhouse K et al. (2021).</a:t>
            </a:r>
            <a:endParaRPr sz="11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En Morado algoritmos más populares </a:t>
            </a:r>
            <a:endParaRPr sz="11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60"/>
          <p:cNvSpPr txBox="1"/>
          <p:nvPr/>
        </p:nvSpPr>
        <p:spPr>
          <a:xfrm>
            <a:off x="599998" y="1448240"/>
            <a:ext cx="79440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 vimos anteriormente e</a:t>
            </a:r>
            <a:r>
              <a:rPr lang="es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xisten múltiples algoritmos de clasificación, a continuación compartiremos aquellos </a:t>
            </a:r>
            <a:r>
              <a:rPr b="1" lang="es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más populares. 😎</a:t>
            </a:r>
            <a:endParaRPr b="1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08" name="Google Shape;308;p60"/>
          <p:cNvSpPr txBox="1"/>
          <p:nvPr/>
        </p:nvSpPr>
        <p:spPr>
          <a:xfrm>
            <a:off x="651296" y="635515"/>
            <a:ext cx="7841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Aprendizaje Supervisado | </a:t>
            </a:r>
            <a:r>
              <a:rPr i="1" lang="es" sz="3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Clasificación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309" name="Google Shape;309;p60"/>
          <p:cNvCxnSpPr/>
          <p:nvPr/>
        </p:nvCxnSpPr>
        <p:spPr>
          <a:xfrm>
            <a:off x="2027850" y="2806775"/>
            <a:ext cx="53181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10" name="Google Shape;310;p60"/>
          <p:cNvCxnSpPr/>
          <p:nvPr/>
        </p:nvCxnSpPr>
        <p:spPr>
          <a:xfrm>
            <a:off x="2027850" y="3008225"/>
            <a:ext cx="0" cy="470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11" name="Google Shape;311;p60"/>
          <p:cNvCxnSpPr/>
          <p:nvPr/>
        </p:nvCxnSpPr>
        <p:spPr>
          <a:xfrm>
            <a:off x="4572000" y="3008225"/>
            <a:ext cx="0" cy="470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12" name="Google Shape;312;p60"/>
          <p:cNvCxnSpPr/>
          <p:nvPr/>
        </p:nvCxnSpPr>
        <p:spPr>
          <a:xfrm>
            <a:off x="7345950" y="3008225"/>
            <a:ext cx="0" cy="470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13" name="Google Shape;313;p60"/>
          <p:cNvSpPr/>
          <p:nvPr/>
        </p:nvSpPr>
        <p:spPr>
          <a:xfrm>
            <a:off x="765475" y="3572250"/>
            <a:ext cx="2269500" cy="3894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 cap="flat" cmpd="sng" w="952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Árbol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de decisión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4" name="Google Shape;314;p60"/>
          <p:cNvSpPr/>
          <p:nvPr/>
        </p:nvSpPr>
        <p:spPr>
          <a:xfrm>
            <a:off x="3437250" y="3572250"/>
            <a:ext cx="2269500" cy="3894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 cap="flat" cmpd="sng" w="952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K-Nearest-Neighbor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5" name="Google Shape;315;p60"/>
          <p:cNvSpPr/>
          <p:nvPr/>
        </p:nvSpPr>
        <p:spPr>
          <a:xfrm>
            <a:off x="6109025" y="3572250"/>
            <a:ext cx="2269500" cy="3894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 cap="flat" cmpd="sng" w="952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Regresión logística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1"/>
          <p:cNvSpPr txBox="1"/>
          <p:nvPr/>
        </p:nvSpPr>
        <p:spPr>
          <a:xfrm>
            <a:off x="473350" y="619525"/>
            <a:ext cx="8141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Aprendizaje Supervisado | Clasificación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1" name="Google Shape;321;p61"/>
          <p:cNvSpPr txBox="1"/>
          <p:nvPr/>
        </p:nvSpPr>
        <p:spPr>
          <a:xfrm>
            <a:off x="473350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Como vimos anteriormente existen múltiples algoritmos de clasificación, a continuación compartiremos aquellos más populares.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2" name="Google Shape;322;p61"/>
          <p:cNvSpPr/>
          <p:nvPr/>
        </p:nvSpPr>
        <p:spPr>
          <a:xfrm>
            <a:off x="765475" y="3572250"/>
            <a:ext cx="2269500" cy="3894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 cap="flat" cmpd="sng" w="952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Árbol de decisión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3" name="Google Shape;323;p61"/>
          <p:cNvSpPr/>
          <p:nvPr/>
        </p:nvSpPr>
        <p:spPr>
          <a:xfrm>
            <a:off x="3437250" y="3572250"/>
            <a:ext cx="2269500" cy="3894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 cap="flat" cmpd="sng" w="952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K-Nearest-Neighbor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4" name="Google Shape;324;p61"/>
          <p:cNvSpPr/>
          <p:nvPr/>
        </p:nvSpPr>
        <p:spPr>
          <a:xfrm>
            <a:off x="6109025" y="3572250"/>
            <a:ext cx="2269500" cy="3894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 cap="flat" cmpd="sng" w="952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Regresión logística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25" name="Google Shape;325;p61"/>
          <p:cNvCxnSpPr>
            <a:stCxn id="321" idx="2"/>
            <a:endCxn id="322" idx="0"/>
          </p:cNvCxnSpPr>
          <p:nvPr/>
        </p:nvCxnSpPr>
        <p:spPr>
          <a:xfrm flipH="1">
            <a:off x="1900150" y="2716375"/>
            <a:ext cx="490500" cy="85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61"/>
          <p:cNvCxnSpPr>
            <a:stCxn id="321" idx="2"/>
            <a:endCxn id="323" idx="0"/>
          </p:cNvCxnSpPr>
          <p:nvPr/>
        </p:nvCxnSpPr>
        <p:spPr>
          <a:xfrm>
            <a:off x="2390650" y="2716375"/>
            <a:ext cx="2181300" cy="85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61"/>
          <p:cNvCxnSpPr>
            <a:stCxn id="321" idx="2"/>
            <a:endCxn id="324" idx="0"/>
          </p:cNvCxnSpPr>
          <p:nvPr/>
        </p:nvCxnSpPr>
        <p:spPr>
          <a:xfrm>
            <a:off x="2390650" y="2716375"/>
            <a:ext cx="4853100" cy="85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Árboles de decisión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875" y="468275"/>
            <a:ext cx="2923973" cy="41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9" name="Google Shape;339;p63"/>
          <p:cNvSpPr txBox="1"/>
          <p:nvPr/>
        </p:nvSpPr>
        <p:spPr>
          <a:xfrm>
            <a:off x="457725" y="1809950"/>
            <a:ext cx="47301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Son estructuras matemáticas (diagramas de flujo) que utilizan criterios de teoría de la información como la impureza (Gini, entropía) para hacer segmentaciones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aprendizaje basado en árboles de decisión está ampliamente extendido en la actualidad, y múltiples modelos hacen diferentes implementaciones de los mismos.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Las primeras versiones de estos modelos fueron implementados por Leo Breiman.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utilizan para problemas de Clasificación y Regresión.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0" name="Google Shape;340;p63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1" name="Google Shape;34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600" y="1074450"/>
            <a:ext cx="2994600" cy="29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sz="3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9" name="Google Shape;1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7"/>
          <p:cNvSpPr txBox="1"/>
          <p:nvPr/>
        </p:nvSpPr>
        <p:spPr>
          <a:xfrm>
            <a:off x="2690561" y="1451613"/>
            <a:ext cx="42813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Profundizar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el tipo de Aprendizaje Supervisado.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algoritmos principales de Clasificación y Regresión.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1" name="Google Shape;1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37"/>
          <p:cNvCxnSpPr>
            <a:stCxn id="129" idx="2"/>
            <a:endCxn id="131" idx="0"/>
          </p:cNvCxnSpPr>
          <p:nvPr/>
        </p:nvCxnSpPr>
        <p:spPr>
          <a:xfrm flipH="1" rot="-5400000">
            <a:off x="2052975" y="1960237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4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64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8" name="Google Shape;348;p64"/>
          <p:cNvSpPr txBox="1"/>
          <p:nvPr/>
        </p:nvSpPr>
        <p:spPr>
          <a:xfrm>
            <a:off x="3649500" y="2211613"/>
            <a:ext cx="4987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Aprenden de los datos generando reglas de tipo if-else.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Separan los datos en grupos cada vez más pequeños de subsets de un dataset original.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 cada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división se la conoce con el nombre de nodo. Cuando un nodo no conduce a nuevas divisiones se le denomina hoja, para luego ser considerada como ramas del árbol.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Qué es y cómo se hace un árbol de decisiones? | Administración" id="349" name="Google Shape;34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500" y="1524727"/>
            <a:ext cx="3086200" cy="18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65"/>
          <p:cNvSpPr txBox="1"/>
          <p:nvPr/>
        </p:nvSpPr>
        <p:spPr>
          <a:xfrm>
            <a:off x="3729456" y="2264828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6" name="Google Shape;356;p65"/>
          <p:cNvSpPr txBox="1"/>
          <p:nvPr/>
        </p:nvSpPr>
        <p:spPr>
          <a:xfrm>
            <a:off x="9" y="766670"/>
            <a:ext cx="7944000" cy="354000"/>
          </a:xfrm>
          <a:prstGeom prst="rect">
            <a:avLst/>
          </a:prstGeom>
          <a:solidFill>
            <a:srgbClr val="DEFC5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latin typeface="DM Sans"/>
                <a:ea typeface="DM Sans"/>
                <a:cs typeface="DM Sans"/>
                <a:sym typeface="DM Sans"/>
              </a:rPr>
              <a:t>Árboles de Decisión</a:t>
            </a:r>
            <a:endParaRPr b="1" sz="17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7" name="Google Shape;357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1572" y="1627980"/>
            <a:ext cx="6273276" cy="2433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6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Partes de los árboles de decisión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7"/>
          <p:cNvSpPr txBox="1"/>
          <p:nvPr/>
        </p:nvSpPr>
        <p:spPr>
          <a:xfrm>
            <a:off x="3649500" y="468263"/>
            <a:ext cx="4987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Partes de los Árboles de Decisión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8" name="Google Shape;368;p67"/>
          <p:cNvSpPr txBox="1"/>
          <p:nvPr/>
        </p:nvSpPr>
        <p:spPr>
          <a:xfrm>
            <a:off x="3649500" y="2219488"/>
            <a:ext cx="4987200" cy="29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Nodo raíz: Representa a toda la población o muestra y esto se divide en dos o más conjuntos homogéneos.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División: Es un proceso de división de un nodo en dos o más subnodos.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Nodo de decisión: Cuando un subnodo se divide en subnodos adicionales, se llama nodo de decisión.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Nodo de hoja / terminal: Los nodos sin hijos (sin división adicional) se llaman Hoja o nodo terminal.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9" name="Google Shape;36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75" y="1588250"/>
            <a:ext cx="3258401" cy="222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8"/>
          <p:cNvSpPr txBox="1"/>
          <p:nvPr/>
        </p:nvSpPr>
        <p:spPr>
          <a:xfrm>
            <a:off x="475500" y="468275"/>
            <a:ext cx="49872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Partes de los Árboles de Decisión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5" name="Google Shape;37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8"/>
          <p:cNvSpPr txBox="1"/>
          <p:nvPr/>
        </p:nvSpPr>
        <p:spPr>
          <a:xfrm>
            <a:off x="549525" y="1963338"/>
            <a:ext cx="4987200" cy="31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Poda (Pruning): Consiste en la reducción del tamaño de los árboles de decisión eliminando nodos.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Rama / Subárbol: Una subsección del árbol de decisión se denomina rama o subárbol.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Nodo padre e hijo: Un nodo, que se divide en subnodos se denomina nodo principal de subnodos, mientras que los subnodos son hijos de un nodo principal.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7" name="Google Shape;37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7700" y="1481000"/>
            <a:ext cx="3194351" cy="218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9"/>
          <p:cNvSpPr txBox="1"/>
          <p:nvPr/>
        </p:nvSpPr>
        <p:spPr>
          <a:xfrm>
            <a:off x="3729456" y="2264828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4" name="Google Shape;384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500" y="179900"/>
            <a:ext cx="7812100" cy="451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Ventajas y desventajas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1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Ventajas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5" name="Google Shape;395;p71"/>
          <p:cNvSpPr txBox="1"/>
          <p:nvPr/>
        </p:nvSpPr>
        <p:spPr>
          <a:xfrm>
            <a:off x="475500" y="1908925"/>
            <a:ext cx="4730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Caja blanca (conjunto de reglas con booleanos), sus resultados son fáciles de entender e interpretar.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Relativamente robusto cuando la complejidad no es tan alta.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Funcionan relativamente bien con grandes conjuntos de datos.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Combinaciones de los mismos pueden dar resultados muy certeros sin perder explicabilidad, por ejemplo, Random Forest.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6" name="Google Shape;39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975" y="963900"/>
            <a:ext cx="3666175" cy="366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2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72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Desventajas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3" name="Google Shape;403;p72"/>
          <p:cNvSpPr txBox="1"/>
          <p:nvPr/>
        </p:nvSpPr>
        <p:spPr>
          <a:xfrm>
            <a:off x="3649500" y="1996413"/>
            <a:ext cx="49872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Tienden al sobreajuste u overfitting de los datos, por lo que el modelo al predecir nuevos casos no estima con el mismo índice de acierto.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ven influenciadas por los outliers, creando árboles con ramas muy profundas que no predicen bien para nuevos casos.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Crear árboles demasiado complejos puede conllevar que no se adapten bien a los nuevos datos.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pueden crear árboles sesgados si una de las clases es más numerosa que otra es decir, si hay desbalance de clases.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04" name="Google Shape;40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00" y="1008350"/>
            <a:ext cx="3666175" cy="366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Ejemplos de aplicación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8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38" title="ícono de mapa de contenido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8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CONCEPTOS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40" name="Google Shape;140;p38"/>
          <p:cNvCxnSpPr>
            <a:stCxn id="141" idx="2"/>
            <a:endCxn id="142" idx="0"/>
          </p:cNvCxnSpPr>
          <p:nvPr/>
        </p:nvCxnSpPr>
        <p:spPr>
          <a:xfrm flipH="1" rot="-5400000">
            <a:off x="7396725" y="2355618"/>
            <a:ext cx="431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3" name="Google Shape;143;p38"/>
          <p:cNvSpPr/>
          <p:nvPr/>
        </p:nvSpPr>
        <p:spPr>
          <a:xfrm>
            <a:off x="816625" y="2232888"/>
            <a:ext cx="1452900" cy="712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Modelos Analíticos para Ciencia de Datos II</a:t>
            </a:r>
            <a:endParaRPr sz="11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4" name="Google Shape;144;p38"/>
          <p:cNvSpPr/>
          <p:nvPr/>
        </p:nvSpPr>
        <p:spPr>
          <a:xfrm>
            <a:off x="2871575" y="2322834"/>
            <a:ext cx="1229400" cy="6024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Aprendizaje Supervisado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45" name="Google Shape;145;p38"/>
          <p:cNvCxnSpPr>
            <a:stCxn id="143" idx="3"/>
            <a:endCxn id="144" idx="1"/>
          </p:cNvCxnSpPr>
          <p:nvPr/>
        </p:nvCxnSpPr>
        <p:spPr>
          <a:xfrm>
            <a:off x="2269525" y="2589138"/>
            <a:ext cx="602100" cy="348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6" name="Google Shape;146;p38"/>
          <p:cNvCxnSpPr>
            <a:stCxn id="144" idx="3"/>
            <a:endCxn id="147" idx="1"/>
          </p:cNvCxnSpPr>
          <p:nvPr/>
        </p:nvCxnSpPr>
        <p:spPr>
          <a:xfrm flipH="1" rot="10800000">
            <a:off x="4100975" y="1649634"/>
            <a:ext cx="950100" cy="974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7" name="Google Shape;147;p38"/>
          <p:cNvSpPr/>
          <p:nvPr/>
        </p:nvSpPr>
        <p:spPr>
          <a:xfrm>
            <a:off x="5051083" y="1484088"/>
            <a:ext cx="1192200" cy="33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Clasificación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8" name="Google Shape;148;p38"/>
          <p:cNvSpPr/>
          <p:nvPr/>
        </p:nvSpPr>
        <p:spPr>
          <a:xfrm>
            <a:off x="5051083" y="3341725"/>
            <a:ext cx="1192200" cy="33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Regresión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49" name="Google Shape;149;p38"/>
          <p:cNvCxnSpPr>
            <a:stCxn id="144" idx="3"/>
            <a:endCxn id="148" idx="1"/>
          </p:cNvCxnSpPr>
          <p:nvPr/>
        </p:nvCxnSpPr>
        <p:spPr>
          <a:xfrm>
            <a:off x="4100975" y="2624034"/>
            <a:ext cx="950100" cy="883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0" name="Google Shape;150;p38"/>
          <p:cNvSpPr/>
          <p:nvPr/>
        </p:nvSpPr>
        <p:spPr>
          <a:xfrm>
            <a:off x="7135158" y="1296150"/>
            <a:ext cx="1192200" cy="3312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Árbol de decisión</a:t>
            </a:r>
            <a:endParaRPr sz="10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1" name="Google Shape;151;p38"/>
          <p:cNvSpPr/>
          <p:nvPr/>
        </p:nvSpPr>
        <p:spPr>
          <a:xfrm>
            <a:off x="7135158" y="1728513"/>
            <a:ext cx="1192200" cy="3312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K-Nearest-</a:t>
            </a:r>
            <a:endParaRPr sz="10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Neighbor</a:t>
            </a:r>
            <a:endParaRPr sz="10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52" name="Google Shape;152;p38"/>
          <p:cNvCxnSpPr>
            <a:stCxn id="147" idx="3"/>
            <a:endCxn id="150" idx="1"/>
          </p:cNvCxnSpPr>
          <p:nvPr/>
        </p:nvCxnSpPr>
        <p:spPr>
          <a:xfrm flipH="1" rot="10800000">
            <a:off x="6243283" y="1461888"/>
            <a:ext cx="891900" cy="1878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53" name="Google Shape;153;p38"/>
          <p:cNvCxnSpPr>
            <a:stCxn id="147" idx="3"/>
            <a:endCxn id="151" idx="1"/>
          </p:cNvCxnSpPr>
          <p:nvPr/>
        </p:nvCxnSpPr>
        <p:spPr>
          <a:xfrm>
            <a:off x="6243283" y="1649688"/>
            <a:ext cx="891900" cy="2445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4" name="Google Shape;154;p38"/>
          <p:cNvSpPr/>
          <p:nvPr/>
        </p:nvSpPr>
        <p:spPr>
          <a:xfrm>
            <a:off x="7135158" y="2160863"/>
            <a:ext cx="1192200" cy="3312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Regresión logística</a:t>
            </a:r>
            <a:endParaRPr sz="10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55" name="Google Shape;155;p38"/>
          <p:cNvCxnSpPr>
            <a:stCxn id="147" idx="3"/>
            <a:endCxn id="154" idx="1"/>
          </p:cNvCxnSpPr>
          <p:nvPr/>
        </p:nvCxnSpPr>
        <p:spPr>
          <a:xfrm>
            <a:off x="6243283" y="1649688"/>
            <a:ext cx="891900" cy="6768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4"/>
          <p:cNvSpPr txBox="1"/>
          <p:nvPr/>
        </p:nvSpPr>
        <p:spPr>
          <a:xfrm>
            <a:off x="473350" y="619525"/>
            <a:ext cx="8141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Arboles de decision- Variables numéricas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5" name="Google Shape;415;p74"/>
          <p:cNvSpPr txBox="1"/>
          <p:nvPr/>
        </p:nvSpPr>
        <p:spPr>
          <a:xfrm>
            <a:off x="473350" y="1908175"/>
            <a:ext cx="3834600" cy="22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Exploremos una nueva idea de como hacer una clasificación de la siguiente forma: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7025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Tomar un atributo, aplicar una condición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7025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Seleccionar otro atributo y chequear condición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7025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las hojas tendremos la asignación final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7025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Aplicar el método con cuántas variables se desee</a:t>
            </a:r>
            <a:endParaRPr sz="135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6" name="Google Shape;41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3975" y="1450775"/>
            <a:ext cx="4830026" cy="26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5"/>
          <p:cNvSpPr txBox="1"/>
          <p:nvPr/>
        </p:nvSpPr>
        <p:spPr>
          <a:xfrm>
            <a:off x="475500" y="468275"/>
            <a:ext cx="6099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Arboles de decision- Variables lógicas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23" name="Google Shape;42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8798" y="1725400"/>
            <a:ext cx="5618624" cy="304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6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Arboles de decision- Variables categóricas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9" name="Google Shape;429;p76"/>
          <p:cNvSpPr txBox="1"/>
          <p:nvPr/>
        </p:nvSpPr>
        <p:spPr>
          <a:xfrm>
            <a:off x="473350" y="1908175"/>
            <a:ext cx="38346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Este árbol de decisión se fundamenta en decidir si se espera o no.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nodos internos representan los atributos testeados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Branching (creación de nivel) se realiza de acuerdo con los valores de los atributos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leaf nodes representan los outputs (Asignación de clases)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30" name="Google Shape;43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2400" y="1763225"/>
            <a:ext cx="4012325" cy="23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77"/>
          <p:cNvSpPr txBox="1"/>
          <p:nvPr/>
        </p:nvSpPr>
        <p:spPr>
          <a:xfrm>
            <a:off x="475500" y="468275"/>
            <a:ext cx="6099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Arboles de 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decisión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Aplicación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37" name="Google Shape;437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1194" y="2002348"/>
            <a:ext cx="2957924" cy="192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2057" y="1657464"/>
            <a:ext cx="3536650" cy="2364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8"/>
          <p:cNvSpPr txBox="1"/>
          <p:nvPr/>
        </p:nvSpPr>
        <p:spPr>
          <a:xfrm>
            <a:off x="0" y="390375"/>
            <a:ext cx="7305600" cy="446400"/>
          </a:xfrm>
          <a:prstGeom prst="rect">
            <a:avLst/>
          </a:prstGeom>
          <a:solidFill>
            <a:srgbClr val="EEFF4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4" name="Google Shape;444;p78"/>
          <p:cNvSpPr txBox="1"/>
          <p:nvPr/>
        </p:nvSpPr>
        <p:spPr>
          <a:xfrm>
            <a:off x="594425" y="1086200"/>
            <a:ext cx="3934200" cy="390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pyplot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datasets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sklearn.tree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DecisionTreeClassifier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tree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Cargar los datos</a:t>
            </a:r>
            <a:endParaRPr sz="9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iris = datasets.load_iris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 = iris.data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 = iris.target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ajustar arbol de decisión simple con hiperparametros (defecto)</a:t>
            </a:r>
            <a:endParaRPr sz="9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clf = DecisionTreeClassifier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random_state=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1234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 = clf.fit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Graficando</a:t>
            </a:r>
            <a:endParaRPr sz="9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fig = plt.figure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figsize=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 = tree.plot_tree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clf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feature_names=iris.feature_names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class_names=iris.target_names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filled=</a:t>
            </a:r>
            <a:r>
              <a:rPr lang="es" sz="9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45" name="Google Shape;44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350" y="1489299"/>
            <a:ext cx="4420650" cy="24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3925" y="37096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78"/>
          <p:cNvSpPr txBox="1"/>
          <p:nvPr/>
        </p:nvSpPr>
        <p:spPr>
          <a:xfrm>
            <a:off x="0" y="303825"/>
            <a:ext cx="7319100" cy="646500"/>
          </a:xfrm>
          <a:prstGeom prst="rect">
            <a:avLst/>
          </a:prstGeom>
          <a:solidFill>
            <a:srgbClr val="DEFC5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sz="30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9"/>
          <p:cNvSpPr txBox="1"/>
          <p:nvPr/>
        </p:nvSpPr>
        <p:spPr>
          <a:xfrm>
            <a:off x="0" y="303825"/>
            <a:ext cx="7319100" cy="646500"/>
          </a:xfrm>
          <a:prstGeom prst="rect">
            <a:avLst/>
          </a:prstGeom>
          <a:solidFill>
            <a:srgbClr val="DEFC5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sz="3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4" name="Google Shape;454;p79"/>
          <p:cNvSpPr txBox="1"/>
          <p:nvPr/>
        </p:nvSpPr>
        <p:spPr>
          <a:xfrm>
            <a:off x="585425" y="1316250"/>
            <a:ext cx="4485300" cy="2100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dtreeviz.trees </a:t>
            </a:r>
            <a:r>
              <a:rPr lang="es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dtreeviz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Una forma diferente de ver el arbol</a:t>
            </a:r>
            <a:endParaRPr sz="10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viz = dtreeviz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clf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target_name=</a:t>
            </a:r>
            <a:r>
              <a:rPr lang="e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"target"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feature_names=iris.feature_names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class_names=</a:t>
            </a:r>
            <a:r>
              <a:rPr lang="es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iris.target_names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viz.save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"decision_tree.svg"</a:t>
            </a:r>
            <a:r>
              <a:rPr lang="e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Guardar la imagen</a:t>
            </a:r>
            <a:endParaRPr sz="10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viz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55" name="Google Shape;45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3925" y="37096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300" y="1236250"/>
            <a:ext cx="3525952" cy="3308301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79"/>
          <p:cNvSpPr txBox="1"/>
          <p:nvPr/>
        </p:nvSpPr>
        <p:spPr>
          <a:xfrm>
            <a:off x="585425" y="3417150"/>
            <a:ext cx="4367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este caso además de mostrarnos las divisiones nos proporciona la cantidad de individuos en cada categoría así como su ubicación en la distribución de la variable.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8" name="Google Shape;458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0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E8E7E3"/>
                </a:solidFill>
              </a:rPr>
              <a:t>☕</a:t>
            </a:r>
            <a:endParaRPr sz="5000">
              <a:solidFill>
                <a:srgbClr val="E8E7E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4" name="Google Shape;464;p80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KNN: K-Nearest-Neighbor (Vecinos cercanos)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70" name="Google Shape;47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2"/>
          <p:cNvSpPr txBox="1"/>
          <p:nvPr/>
        </p:nvSpPr>
        <p:spPr>
          <a:xfrm>
            <a:off x="1404863" y="1941375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KNN: K-Nearest-Neighbor 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(Vecinos cercanos)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3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KNN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1" name="Google Shape;48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83"/>
          <p:cNvSpPr txBox="1"/>
          <p:nvPr/>
        </p:nvSpPr>
        <p:spPr>
          <a:xfrm>
            <a:off x="549525" y="2192888"/>
            <a:ext cx="49872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Puede usarse para clasificar nuevas muestras (valores discretos) o para predecir (regresión, valores continuos).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Sirve esencialmente para clasificar valores, buscando los puntos de datos “más similares” (por cercanía).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3" name="Google Shape;48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0500" y="1128050"/>
            <a:ext cx="3255723" cy="26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9"/>
          <p:cNvSpPr txBox="1"/>
          <p:nvPr/>
        </p:nvSpPr>
        <p:spPr>
          <a:xfrm>
            <a:off x="707025" y="1081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Momento de repaso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1" name="Google Shape;1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575" y="1691700"/>
            <a:ext cx="7406553" cy="25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4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KNN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9" name="Google Shape;48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84"/>
          <p:cNvSpPr txBox="1"/>
          <p:nvPr/>
        </p:nvSpPr>
        <p:spPr>
          <a:xfrm>
            <a:off x="549525" y="2192888"/>
            <a:ext cx="49872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Entonces, supongamos el siguiente escenario: Tenemos un Dataset con 2 Features, en el cual cada instancia puede pertenecer a una de dos clases: “Rojo” o “Azul”.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1" name="Google Shape;491;p84"/>
          <p:cNvSpPr/>
          <p:nvPr/>
        </p:nvSpPr>
        <p:spPr>
          <a:xfrm>
            <a:off x="7459645" y="1978378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84"/>
          <p:cNvSpPr/>
          <p:nvPr/>
        </p:nvSpPr>
        <p:spPr>
          <a:xfrm>
            <a:off x="7055785" y="2366997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84"/>
          <p:cNvSpPr/>
          <p:nvPr/>
        </p:nvSpPr>
        <p:spPr>
          <a:xfrm>
            <a:off x="7764445" y="2283178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84"/>
          <p:cNvSpPr/>
          <p:nvPr/>
        </p:nvSpPr>
        <p:spPr>
          <a:xfrm>
            <a:off x="8221645" y="2146018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84"/>
          <p:cNvSpPr/>
          <p:nvPr/>
        </p:nvSpPr>
        <p:spPr>
          <a:xfrm>
            <a:off x="8671585" y="2191738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84"/>
          <p:cNvSpPr/>
          <p:nvPr/>
        </p:nvSpPr>
        <p:spPr>
          <a:xfrm>
            <a:off x="7566325" y="3509998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84"/>
          <p:cNvSpPr/>
          <p:nvPr/>
        </p:nvSpPr>
        <p:spPr>
          <a:xfrm>
            <a:off x="8366425" y="2656557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84"/>
          <p:cNvSpPr/>
          <p:nvPr/>
        </p:nvSpPr>
        <p:spPr>
          <a:xfrm>
            <a:off x="8153065" y="3081423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4"/>
          <p:cNvSpPr/>
          <p:nvPr/>
        </p:nvSpPr>
        <p:spPr>
          <a:xfrm>
            <a:off x="7901605" y="1039072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4"/>
          <p:cNvSpPr/>
          <p:nvPr/>
        </p:nvSpPr>
        <p:spPr>
          <a:xfrm>
            <a:off x="7474885" y="1042228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1" name="Google Shape;501;p84"/>
          <p:cNvCxnSpPr/>
          <p:nvPr/>
        </p:nvCxnSpPr>
        <p:spPr>
          <a:xfrm rot="10800000">
            <a:off x="6259250" y="934388"/>
            <a:ext cx="0" cy="33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2" name="Google Shape;502;p84"/>
          <p:cNvSpPr/>
          <p:nvPr/>
        </p:nvSpPr>
        <p:spPr>
          <a:xfrm>
            <a:off x="6880570" y="2656553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84"/>
          <p:cNvSpPr/>
          <p:nvPr/>
        </p:nvSpPr>
        <p:spPr>
          <a:xfrm>
            <a:off x="6476710" y="3045173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84"/>
          <p:cNvSpPr/>
          <p:nvPr/>
        </p:nvSpPr>
        <p:spPr>
          <a:xfrm>
            <a:off x="6742700" y="124649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84"/>
          <p:cNvSpPr/>
          <p:nvPr/>
        </p:nvSpPr>
        <p:spPr>
          <a:xfrm>
            <a:off x="7185380" y="149732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84"/>
          <p:cNvSpPr/>
          <p:nvPr/>
        </p:nvSpPr>
        <p:spPr>
          <a:xfrm>
            <a:off x="7739605" y="1628532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84"/>
          <p:cNvSpPr/>
          <p:nvPr/>
        </p:nvSpPr>
        <p:spPr>
          <a:xfrm>
            <a:off x="7916845" y="1978378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84"/>
          <p:cNvSpPr txBox="1"/>
          <p:nvPr/>
        </p:nvSpPr>
        <p:spPr>
          <a:xfrm>
            <a:off x="5636540" y="4281507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1</a:t>
            </a:r>
            <a:endParaRPr b="0" i="0" sz="16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9" name="Google Shape;509;p84"/>
          <p:cNvSpPr txBox="1"/>
          <p:nvPr/>
        </p:nvSpPr>
        <p:spPr>
          <a:xfrm rot="-5400000">
            <a:off x="4326375" y="2415888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2</a:t>
            </a:r>
            <a:endParaRPr b="0" i="0" sz="16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0" name="Google Shape;510;p84"/>
          <p:cNvSpPr/>
          <p:nvPr/>
        </p:nvSpPr>
        <p:spPr>
          <a:xfrm>
            <a:off x="8282605" y="1307818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1" name="Google Shape;511;p84"/>
          <p:cNvCxnSpPr/>
          <p:nvPr/>
        </p:nvCxnSpPr>
        <p:spPr>
          <a:xfrm>
            <a:off x="6278120" y="4329489"/>
            <a:ext cx="187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2" name="Google Shape;512;p84"/>
          <p:cNvSpPr/>
          <p:nvPr/>
        </p:nvSpPr>
        <p:spPr>
          <a:xfrm>
            <a:off x="7459055" y="2568016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84"/>
          <p:cNvSpPr/>
          <p:nvPr/>
        </p:nvSpPr>
        <p:spPr>
          <a:xfrm>
            <a:off x="7789458" y="2836332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5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KNN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19" name="Google Shape;51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85"/>
          <p:cNvSpPr txBox="1"/>
          <p:nvPr/>
        </p:nvSpPr>
        <p:spPr>
          <a:xfrm>
            <a:off x="549525" y="2192888"/>
            <a:ext cx="49872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Dada una nueva instancia, de la cual no sabemos cuál es  su clase, vamos a recurrir a sus vecinos cercanos para clasificarla. La pregunta sería entonces, ¿La clasificamos como rojo o como azul?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1" name="Google Shape;521;p85"/>
          <p:cNvSpPr/>
          <p:nvPr/>
        </p:nvSpPr>
        <p:spPr>
          <a:xfrm>
            <a:off x="7212945" y="189026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85"/>
          <p:cNvSpPr/>
          <p:nvPr/>
        </p:nvSpPr>
        <p:spPr>
          <a:xfrm>
            <a:off x="6809085" y="227888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85"/>
          <p:cNvSpPr/>
          <p:nvPr/>
        </p:nvSpPr>
        <p:spPr>
          <a:xfrm>
            <a:off x="7517745" y="219506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85"/>
          <p:cNvSpPr/>
          <p:nvPr/>
        </p:nvSpPr>
        <p:spPr>
          <a:xfrm>
            <a:off x="7974945" y="205790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85"/>
          <p:cNvSpPr/>
          <p:nvPr/>
        </p:nvSpPr>
        <p:spPr>
          <a:xfrm>
            <a:off x="8424885" y="210362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85"/>
          <p:cNvSpPr/>
          <p:nvPr/>
        </p:nvSpPr>
        <p:spPr>
          <a:xfrm>
            <a:off x="7319625" y="3421886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85"/>
          <p:cNvSpPr/>
          <p:nvPr/>
        </p:nvSpPr>
        <p:spPr>
          <a:xfrm>
            <a:off x="8119725" y="256844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85"/>
          <p:cNvSpPr/>
          <p:nvPr/>
        </p:nvSpPr>
        <p:spPr>
          <a:xfrm>
            <a:off x="7906365" y="299331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85"/>
          <p:cNvSpPr/>
          <p:nvPr/>
        </p:nvSpPr>
        <p:spPr>
          <a:xfrm>
            <a:off x="7654905" y="95096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85"/>
          <p:cNvSpPr/>
          <p:nvPr/>
        </p:nvSpPr>
        <p:spPr>
          <a:xfrm>
            <a:off x="7228185" y="95411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1" name="Google Shape;531;p85"/>
          <p:cNvCxnSpPr/>
          <p:nvPr/>
        </p:nvCxnSpPr>
        <p:spPr>
          <a:xfrm rot="10800000">
            <a:off x="6012550" y="846275"/>
            <a:ext cx="0" cy="33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2" name="Google Shape;532;p85"/>
          <p:cNvSpPr/>
          <p:nvPr/>
        </p:nvSpPr>
        <p:spPr>
          <a:xfrm>
            <a:off x="6633870" y="256844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85"/>
          <p:cNvSpPr/>
          <p:nvPr/>
        </p:nvSpPr>
        <p:spPr>
          <a:xfrm>
            <a:off x="6230010" y="295706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85"/>
          <p:cNvSpPr/>
          <p:nvPr/>
        </p:nvSpPr>
        <p:spPr>
          <a:xfrm>
            <a:off x="6496000" y="1158382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85"/>
          <p:cNvSpPr/>
          <p:nvPr/>
        </p:nvSpPr>
        <p:spPr>
          <a:xfrm>
            <a:off x="6938680" y="1409207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85"/>
          <p:cNvSpPr/>
          <p:nvPr/>
        </p:nvSpPr>
        <p:spPr>
          <a:xfrm>
            <a:off x="7492905" y="154042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85"/>
          <p:cNvSpPr txBox="1"/>
          <p:nvPr/>
        </p:nvSpPr>
        <p:spPr>
          <a:xfrm>
            <a:off x="5389840" y="4193395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1</a:t>
            </a:r>
            <a:endParaRPr b="0" i="0" sz="16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8" name="Google Shape;538;p85"/>
          <p:cNvSpPr txBox="1"/>
          <p:nvPr/>
        </p:nvSpPr>
        <p:spPr>
          <a:xfrm rot="-5400000">
            <a:off x="4079675" y="2327775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2</a:t>
            </a:r>
            <a:endParaRPr b="0" i="0" sz="16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9" name="Google Shape;539;p85"/>
          <p:cNvSpPr/>
          <p:nvPr/>
        </p:nvSpPr>
        <p:spPr>
          <a:xfrm>
            <a:off x="8035905" y="121970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0" name="Google Shape;540;p85"/>
          <p:cNvCxnSpPr/>
          <p:nvPr/>
        </p:nvCxnSpPr>
        <p:spPr>
          <a:xfrm>
            <a:off x="6031420" y="4241376"/>
            <a:ext cx="187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1" name="Google Shape;541;p85"/>
          <p:cNvSpPr/>
          <p:nvPr/>
        </p:nvSpPr>
        <p:spPr>
          <a:xfrm>
            <a:off x="7212355" y="2479904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85"/>
          <p:cNvSpPr/>
          <p:nvPr/>
        </p:nvSpPr>
        <p:spPr>
          <a:xfrm>
            <a:off x="7542758" y="274822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85"/>
          <p:cNvSpPr txBox="1"/>
          <p:nvPr/>
        </p:nvSpPr>
        <p:spPr>
          <a:xfrm>
            <a:off x="5631928" y="1600725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FFFF00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b="0" i="0" sz="2000" u="none" cap="none" strike="noStrike">
              <a:solidFill>
                <a:srgbClr val="FFFF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4" name="Google Shape;544;p85"/>
          <p:cNvSpPr/>
          <p:nvPr/>
        </p:nvSpPr>
        <p:spPr>
          <a:xfrm>
            <a:off x="7586295" y="1811540"/>
            <a:ext cx="137100" cy="137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6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KNN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0" name="Google Shape;55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86"/>
          <p:cNvSpPr txBox="1"/>
          <p:nvPr/>
        </p:nvSpPr>
        <p:spPr>
          <a:xfrm>
            <a:off x="549525" y="2192888"/>
            <a:ext cx="49872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tomamos K=1, solo miraremos al vecino más cercano.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Aclaración: K es el nro de vecinos.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2" name="Google Shape;552;p86"/>
          <p:cNvSpPr/>
          <p:nvPr/>
        </p:nvSpPr>
        <p:spPr>
          <a:xfrm>
            <a:off x="6782620" y="205204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86"/>
          <p:cNvSpPr/>
          <p:nvPr/>
        </p:nvSpPr>
        <p:spPr>
          <a:xfrm>
            <a:off x="6378760" y="244066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86"/>
          <p:cNvSpPr/>
          <p:nvPr/>
        </p:nvSpPr>
        <p:spPr>
          <a:xfrm>
            <a:off x="7087420" y="235684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86"/>
          <p:cNvSpPr/>
          <p:nvPr/>
        </p:nvSpPr>
        <p:spPr>
          <a:xfrm>
            <a:off x="7544620" y="221968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86"/>
          <p:cNvSpPr/>
          <p:nvPr/>
        </p:nvSpPr>
        <p:spPr>
          <a:xfrm>
            <a:off x="7994560" y="226540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86"/>
          <p:cNvSpPr/>
          <p:nvPr/>
        </p:nvSpPr>
        <p:spPr>
          <a:xfrm>
            <a:off x="6889300" y="3583661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86"/>
          <p:cNvSpPr/>
          <p:nvPr/>
        </p:nvSpPr>
        <p:spPr>
          <a:xfrm>
            <a:off x="7689400" y="273022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86"/>
          <p:cNvSpPr/>
          <p:nvPr/>
        </p:nvSpPr>
        <p:spPr>
          <a:xfrm>
            <a:off x="7476040" y="315508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86"/>
          <p:cNvSpPr/>
          <p:nvPr/>
        </p:nvSpPr>
        <p:spPr>
          <a:xfrm>
            <a:off x="7224580" y="111273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86"/>
          <p:cNvSpPr/>
          <p:nvPr/>
        </p:nvSpPr>
        <p:spPr>
          <a:xfrm>
            <a:off x="6797860" y="111589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2" name="Google Shape;562;p86"/>
          <p:cNvCxnSpPr/>
          <p:nvPr/>
        </p:nvCxnSpPr>
        <p:spPr>
          <a:xfrm rot="10800000">
            <a:off x="5582225" y="1008050"/>
            <a:ext cx="0" cy="33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3" name="Google Shape;563;p86"/>
          <p:cNvSpPr/>
          <p:nvPr/>
        </p:nvSpPr>
        <p:spPr>
          <a:xfrm>
            <a:off x="6203545" y="273021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86"/>
          <p:cNvSpPr/>
          <p:nvPr/>
        </p:nvSpPr>
        <p:spPr>
          <a:xfrm>
            <a:off x="5799685" y="311883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86"/>
          <p:cNvSpPr/>
          <p:nvPr/>
        </p:nvSpPr>
        <p:spPr>
          <a:xfrm>
            <a:off x="6065675" y="1320157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86"/>
          <p:cNvSpPr/>
          <p:nvPr/>
        </p:nvSpPr>
        <p:spPr>
          <a:xfrm>
            <a:off x="6508355" y="1570982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86"/>
          <p:cNvSpPr/>
          <p:nvPr/>
        </p:nvSpPr>
        <p:spPr>
          <a:xfrm>
            <a:off x="7062580" y="170219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86"/>
          <p:cNvSpPr txBox="1"/>
          <p:nvPr/>
        </p:nvSpPr>
        <p:spPr>
          <a:xfrm rot="-5400000">
            <a:off x="3649350" y="2489550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2</a:t>
            </a:r>
            <a:endParaRPr b="0" i="0" sz="16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9" name="Google Shape;569;p86"/>
          <p:cNvSpPr/>
          <p:nvPr/>
        </p:nvSpPr>
        <p:spPr>
          <a:xfrm>
            <a:off x="7605580" y="138148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0" name="Google Shape;570;p86"/>
          <p:cNvCxnSpPr/>
          <p:nvPr/>
        </p:nvCxnSpPr>
        <p:spPr>
          <a:xfrm>
            <a:off x="5601095" y="4403151"/>
            <a:ext cx="187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1" name="Google Shape;571;p86"/>
          <p:cNvSpPr/>
          <p:nvPr/>
        </p:nvSpPr>
        <p:spPr>
          <a:xfrm>
            <a:off x="6782030" y="2641679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86"/>
          <p:cNvSpPr/>
          <p:nvPr/>
        </p:nvSpPr>
        <p:spPr>
          <a:xfrm>
            <a:off x="7112433" y="290999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86"/>
          <p:cNvSpPr txBox="1"/>
          <p:nvPr/>
        </p:nvSpPr>
        <p:spPr>
          <a:xfrm>
            <a:off x="5201603" y="17625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FFFF00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b="0" i="0" sz="2000" u="none" cap="none" strike="noStrike">
              <a:solidFill>
                <a:srgbClr val="FFFF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4" name="Google Shape;574;p86"/>
          <p:cNvSpPr/>
          <p:nvPr/>
        </p:nvSpPr>
        <p:spPr>
          <a:xfrm>
            <a:off x="7155970" y="1973315"/>
            <a:ext cx="137100" cy="137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86"/>
          <p:cNvSpPr txBox="1"/>
          <p:nvPr/>
        </p:nvSpPr>
        <p:spPr>
          <a:xfrm>
            <a:off x="6631900" y="1444065"/>
            <a:ext cx="651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k = 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6" name="Google Shape;576;p86"/>
          <p:cNvSpPr/>
          <p:nvPr/>
        </p:nvSpPr>
        <p:spPr>
          <a:xfrm>
            <a:off x="6977800" y="1641460"/>
            <a:ext cx="612000" cy="571800"/>
          </a:xfrm>
          <a:prstGeom prst="ellipse">
            <a:avLst/>
          </a:prstGeom>
          <a:noFill/>
          <a:ln cap="flat" cmpd="sng" w="19050">
            <a:solidFill>
              <a:srgbClr val="2C2C2C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7" name="Google Shape;577;p86"/>
          <p:cNvCxnSpPr/>
          <p:nvPr/>
        </p:nvCxnSpPr>
        <p:spPr>
          <a:xfrm>
            <a:off x="2752079" y="3256185"/>
            <a:ext cx="0" cy="65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78" name="Google Shape;578;p86"/>
          <p:cNvSpPr txBox="1"/>
          <p:nvPr/>
        </p:nvSpPr>
        <p:spPr>
          <a:xfrm>
            <a:off x="2260415" y="3741400"/>
            <a:ext cx="1126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rgbClr val="0070C0"/>
                </a:solidFill>
                <a:latin typeface="Rubik"/>
                <a:ea typeface="Rubik"/>
                <a:cs typeface="Rubik"/>
                <a:sym typeface="Rubik"/>
              </a:rPr>
              <a:t>Azul</a:t>
            </a:r>
            <a:endParaRPr b="0" i="0" sz="2400" u="none" cap="none" strike="noStrike">
              <a:solidFill>
                <a:srgbClr val="0070C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9" name="Google Shape;579;p86"/>
          <p:cNvSpPr/>
          <p:nvPr/>
        </p:nvSpPr>
        <p:spPr>
          <a:xfrm>
            <a:off x="2120465" y="3869050"/>
            <a:ext cx="279900" cy="2799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7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KNN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5" name="Google Shape;58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87"/>
          <p:cNvSpPr txBox="1"/>
          <p:nvPr/>
        </p:nvSpPr>
        <p:spPr>
          <a:xfrm>
            <a:off x="549525" y="2192888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elegimos otro valor de k, por ejemplo k &gt; 1, nuestra clasificación cambiará significativamente.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Por ejemplo, con k = 3 tenemos dos vecinos Rojos y uno Azul. Por lo tanto en base a este escenario, la clasificación será: Rojo.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7" name="Google Shape;587;p87"/>
          <p:cNvSpPr/>
          <p:nvPr/>
        </p:nvSpPr>
        <p:spPr>
          <a:xfrm>
            <a:off x="7071745" y="189026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87"/>
          <p:cNvSpPr/>
          <p:nvPr/>
        </p:nvSpPr>
        <p:spPr>
          <a:xfrm>
            <a:off x="6667885" y="227888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87"/>
          <p:cNvSpPr/>
          <p:nvPr/>
        </p:nvSpPr>
        <p:spPr>
          <a:xfrm>
            <a:off x="7418110" y="219506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87"/>
          <p:cNvSpPr/>
          <p:nvPr/>
        </p:nvSpPr>
        <p:spPr>
          <a:xfrm>
            <a:off x="7833745" y="205790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87"/>
          <p:cNvSpPr/>
          <p:nvPr/>
        </p:nvSpPr>
        <p:spPr>
          <a:xfrm>
            <a:off x="8283685" y="210362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87"/>
          <p:cNvSpPr/>
          <p:nvPr/>
        </p:nvSpPr>
        <p:spPr>
          <a:xfrm>
            <a:off x="7178425" y="3421886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87"/>
          <p:cNvSpPr/>
          <p:nvPr/>
        </p:nvSpPr>
        <p:spPr>
          <a:xfrm>
            <a:off x="7978525" y="256844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87"/>
          <p:cNvSpPr/>
          <p:nvPr/>
        </p:nvSpPr>
        <p:spPr>
          <a:xfrm>
            <a:off x="7765165" y="299331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5" name="Google Shape;595;p87"/>
          <p:cNvCxnSpPr/>
          <p:nvPr/>
        </p:nvCxnSpPr>
        <p:spPr>
          <a:xfrm rot="10800000">
            <a:off x="5871350" y="846275"/>
            <a:ext cx="0" cy="33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6" name="Google Shape;596;p87"/>
          <p:cNvSpPr/>
          <p:nvPr/>
        </p:nvSpPr>
        <p:spPr>
          <a:xfrm>
            <a:off x="6492670" y="256844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87"/>
          <p:cNvSpPr/>
          <p:nvPr/>
        </p:nvSpPr>
        <p:spPr>
          <a:xfrm>
            <a:off x="6088810" y="295706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87"/>
          <p:cNvSpPr/>
          <p:nvPr/>
        </p:nvSpPr>
        <p:spPr>
          <a:xfrm>
            <a:off x="6354800" y="1158382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87"/>
          <p:cNvSpPr/>
          <p:nvPr/>
        </p:nvSpPr>
        <p:spPr>
          <a:xfrm>
            <a:off x="6797480" y="1409207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87"/>
          <p:cNvSpPr/>
          <p:nvPr/>
        </p:nvSpPr>
        <p:spPr>
          <a:xfrm>
            <a:off x="7409896" y="154042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87"/>
          <p:cNvSpPr txBox="1"/>
          <p:nvPr/>
        </p:nvSpPr>
        <p:spPr>
          <a:xfrm>
            <a:off x="5248640" y="4193395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1</a:t>
            </a:r>
            <a:endParaRPr b="0" i="0" sz="16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2" name="Google Shape;602;p87"/>
          <p:cNvSpPr txBox="1"/>
          <p:nvPr/>
        </p:nvSpPr>
        <p:spPr>
          <a:xfrm rot="-5400000">
            <a:off x="3938475" y="2327775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2</a:t>
            </a:r>
            <a:endParaRPr b="0" i="0" sz="16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3" name="Google Shape;603;p87"/>
          <p:cNvSpPr/>
          <p:nvPr/>
        </p:nvSpPr>
        <p:spPr>
          <a:xfrm>
            <a:off x="7894705" y="121970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4" name="Google Shape;604;p87"/>
          <p:cNvCxnSpPr/>
          <p:nvPr/>
        </p:nvCxnSpPr>
        <p:spPr>
          <a:xfrm>
            <a:off x="5890220" y="4241376"/>
            <a:ext cx="187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5" name="Google Shape;605;p87"/>
          <p:cNvSpPr/>
          <p:nvPr/>
        </p:nvSpPr>
        <p:spPr>
          <a:xfrm>
            <a:off x="7071155" y="2479904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87"/>
          <p:cNvSpPr/>
          <p:nvPr/>
        </p:nvSpPr>
        <p:spPr>
          <a:xfrm>
            <a:off x="7401558" y="274822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87"/>
          <p:cNvSpPr txBox="1"/>
          <p:nvPr/>
        </p:nvSpPr>
        <p:spPr>
          <a:xfrm>
            <a:off x="5490728" y="1600725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FFFF00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b="0" i="0" sz="2000" u="none" cap="none" strike="noStrike">
              <a:solidFill>
                <a:srgbClr val="FFFF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8" name="Google Shape;608;p87"/>
          <p:cNvSpPr/>
          <p:nvPr/>
        </p:nvSpPr>
        <p:spPr>
          <a:xfrm>
            <a:off x="7445095" y="1811540"/>
            <a:ext cx="137100" cy="137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87"/>
          <p:cNvSpPr txBox="1"/>
          <p:nvPr/>
        </p:nvSpPr>
        <p:spPr>
          <a:xfrm>
            <a:off x="6921025" y="1265625"/>
            <a:ext cx="651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k = 3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10" name="Google Shape;610;p87"/>
          <p:cNvSpPr/>
          <p:nvPr/>
        </p:nvSpPr>
        <p:spPr>
          <a:xfrm>
            <a:off x="7266924" y="1356805"/>
            <a:ext cx="891300" cy="1134600"/>
          </a:xfrm>
          <a:prstGeom prst="ellipse">
            <a:avLst/>
          </a:prstGeom>
          <a:noFill/>
          <a:ln cap="flat" cmpd="sng" w="19050">
            <a:solidFill>
              <a:srgbClr val="2C2C2C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615;p88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616" name="Google Shape;616;p88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17" name="Google Shape;617;p88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8" name="Google Shape;618;p8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9" name="Google Shape;619;p88"/>
          <p:cNvSpPr txBox="1"/>
          <p:nvPr/>
        </p:nvSpPr>
        <p:spPr>
          <a:xfrm>
            <a:off x="473350" y="1626100"/>
            <a:ext cx="71694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ventajas y desventajas creen que puede tener esta metodología a la hora de hacer clasificaciones con muchos y pocos datos?.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0" name="Google Shape;620;p88"/>
          <p:cNvSpPr txBox="1"/>
          <p:nvPr/>
        </p:nvSpPr>
        <p:spPr>
          <a:xfrm>
            <a:off x="473350" y="3279175"/>
            <a:ext cx="716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9"/>
          <p:cNvSpPr txBox="1"/>
          <p:nvPr/>
        </p:nvSpPr>
        <p:spPr>
          <a:xfrm>
            <a:off x="197825" y="878150"/>
            <a:ext cx="4873800" cy="390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datasets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neighbors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mlxtend.plotting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plot_decision_regions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knn_comparison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funcion de comparacion</a:t>
            </a:r>
            <a:endParaRPr sz="9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 = data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[[</a:t>
            </a:r>
            <a:r>
              <a:rPr lang="e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'X'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'Y'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]]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.values </a:t>
            </a:r>
            <a:r>
              <a:rPr lang="es" sz="9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Extraccion de columns</a:t>
            </a:r>
            <a:endParaRPr sz="9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 = data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'class'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.astype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.values </a:t>
            </a:r>
            <a:r>
              <a:rPr lang="es" sz="9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Clase y como int</a:t>
            </a:r>
            <a:endParaRPr sz="9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clf = neighbors.KNeighborsClassifier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n_neighbors=k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#algoritmo</a:t>
            </a:r>
            <a:endParaRPr sz="9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clf.fit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9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Graficar la region de decision</a:t>
            </a:r>
            <a:endParaRPr sz="9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plot_decision_regions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clf=clf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legend=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9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Añadir anotaciones</a:t>
            </a:r>
            <a:endParaRPr sz="9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plt.xlabel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'X'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plt.ylabel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'Y'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plt.title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'Knn with K='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s" sz="9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plt.show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Cargar y aplicar funcion</a:t>
            </a:r>
            <a:endParaRPr sz="9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data1 = pd.read_csv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'ushape.csv'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s" sz="950">
                <a:solidFill>
                  <a:srgbClr val="82C6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]: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Para diferentes valores de k (Knn)</a:t>
            </a:r>
            <a:endParaRPr sz="9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knn_comparison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data1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26" name="Google Shape;62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89"/>
          <p:cNvSpPr txBox="1"/>
          <p:nvPr/>
        </p:nvSpPr>
        <p:spPr>
          <a:xfrm>
            <a:off x="5281600" y="3572100"/>
            <a:ext cx="391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Datos tipo: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Estructura de agrupamiento en forma de u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28" name="Google Shape;62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1600" y="924150"/>
            <a:ext cx="36576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0"/>
          <p:cNvSpPr txBox="1"/>
          <p:nvPr/>
        </p:nvSpPr>
        <p:spPr>
          <a:xfrm>
            <a:off x="190375" y="855750"/>
            <a:ext cx="4873800" cy="191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datasets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neighbors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mlxtend.plotting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plot_decision_regions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Data concentrica</a:t>
            </a:r>
            <a:endParaRPr sz="9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data2 = pd.read_csv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'concertriccir2.csv'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s" sz="950">
                <a:solidFill>
                  <a:srgbClr val="82C6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60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knn_comparison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data2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35" name="Google Shape;635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90"/>
          <p:cNvSpPr txBox="1"/>
          <p:nvPr/>
        </p:nvSpPr>
        <p:spPr>
          <a:xfrm>
            <a:off x="5868400" y="3416800"/>
            <a:ext cx="298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Datos tipo: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Estructura de agrupamiento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concéntricas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7" name="Google Shape;63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175" y="979525"/>
            <a:ext cx="3236581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00" y="2925850"/>
            <a:ext cx="2851615" cy="20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2200" y="2904713"/>
            <a:ext cx="2909974" cy="21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1"/>
          <p:cNvSpPr txBox="1"/>
          <p:nvPr/>
        </p:nvSpPr>
        <p:spPr>
          <a:xfrm>
            <a:off x="190375" y="855750"/>
            <a:ext cx="4873800" cy="191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datasets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neighbors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mlxtend.plotting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plot_decision_regions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Data XOR</a:t>
            </a:r>
            <a:endParaRPr sz="9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data3 = pd.read_csv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'xor.csv'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s" sz="950">
                <a:solidFill>
                  <a:srgbClr val="82C6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60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knn_comparison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data3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46" name="Google Shape;646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4121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91"/>
          <p:cNvSpPr txBox="1"/>
          <p:nvPr/>
        </p:nvSpPr>
        <p:spPr>
          <a:xfrm>
            <a:off x="5686875" y="3322675"/>
            <a:ext cx="2981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Datos tipo: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Estructura de agrupamiento XOR con formas no lineales.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48" name="Google Shape;64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00" y="3032350"/>
            <a:ext cx="2557400" cy="185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9800" y="2926650"/>
            <a:ext cx="2694675" cy="1950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6875" y="1076550"/>
            <a:ext cx="2892052" cy="20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2"/>
          <p:cNvSpPr txBox="1"/>
          <p:nvPr/>
        </p:nvSpPr>
        <p:spPr>
          <a:xfrm>
            <a:off x="190375" y="855750"/>
            <a:ext cx="4873800" cy="191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datasets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neighbors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mlxtend.plotting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plot_decision_regions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Linear separable</a:t>
            </a:r>
            <a:endParaRPr sz="9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data4 = pd.read_csv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'linearsep.csv'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s" sz="950">
                <a:solidFill>
                  <a:srgbClr val="82C6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60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knn_comparison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data4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57" name="Google Shape;657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496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92"/>
          <p:cNvSpPr txBox="1"/>
          <p:nvPr/>
        </p:nvSpPr>
        <p:spPr>
          <a:xfrm>
            <a:off x="5686875" y="3322675"/>
            <a:ext cx="3017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Datos tipo: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Estructura de agrupamiento lineal separable.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59" name="Google Shape;659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6650"/>
            <a:ext cx="2535000" cy="1874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9800" y="2926650"/>
            <a:ext cx="2694675" cy="199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6875" y="1076550"/>
            <a:ext cx="2831801" cy="20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3"/>
          <p:cNvSpPr txBox="1"/>
          <p:nvPr/>
        </p:nvSpPr>
        <p:spPr>
          <a:xfrm>
            <a:off x="190375" y="855750"/>
            <a:ext cx="4873800" cy="191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datasets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neighbors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mlxtend.plotting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plot_decision_regions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Data outliers</a:t>
            </a:r>
            <a:endParaRPr sz="9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data5 = pd.read_csv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'outlier.csv'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s" sz="950">
                <a:solidFill>
                  <a:srgbClr val="82C6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60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knn_comparison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data5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68" name="Google Shape;668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93"/>
          <p:cNvSpPr txBox="1"/>
          <p:nvPr/>
        </p:nvSpPr>
        <p:spPr>
          <a:xfrm>
            <a:off x="5686875" y="3322675"/>
            <a:ext cx="298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Helvetica Neue"/>
                <a:ea typeface="Helvetica Neue"/>
                <a:cs typeface="Helvetica Neue"/>
                <a:sym typeface="Helvetica Neue"/>
              </a:rPr>
              <a:t>Datos tipo: </a:t>
            </a:r>
            <a:r>
              <a:rPr lang="es" sz="1350">
                <a:latin typeface="Helvetica Neue"/>
                <a:ea typeface="Helvetica Neue"/>
                <a:cs typeface="Helvetica Neue"/>
                <a:sym typeface="Helvetica Neue"/>
              </a:rPr>
              <a:t>Estructura de agrupamiento con outliers.</a:t>
            </a:r>
            <a:endParaRPr sz="135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70" name="Google Shape;67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6650"/>
            <a:ext cx="2534999" cy="1797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9799" y="2926650"/>
            <a:ext cx="2694676" cy="1911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6875" y="1076550"/>
            <a:ext cx="2952303" cy="20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0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Recapitulación de 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la clase anterior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4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Consideraciones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9" name="Google Shape;679;p94"/>
          <p:cNvSpPr txBox="1"/>
          <p:nvPr/>
        </p:nvSpPr>
        <p:spPr>
          <a:xfrm>
            <a:off x="457725" y="1781325"/>
            <a:ext cx="47301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todos los casos vemos que si elegimos k=1 se tiene un modelo con overfit.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Cuando el valor es muy grande de k (e.g 60) tenemos un modelo con underfit excepto cuando tenemos outliers y en formas como XOR no lineales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Cada dataset tiene su propio requerimiento para el valor de k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Valores altos de k pueden llevar a alto costo computacional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Cuando k es pequeño tenemos bajo sesgo pero alta varianza. Valores altos de k generan menor varianza pero mayor sesgo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80" name="Google Shape;68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800" y="1208138"/>
            <a:ext cx="2774624" cy="29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5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Regresión logística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9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Regresión logística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1" name="Google Shape;691;p96"/>
          <p:cNvSpPr txBox="1"/>
          <p:nvPr/>
        </p:nvSpPr>
        <p:spPr>
          <a:xfrm>
            <a:off x="473350" y="1626100"/>
            <a:ext cx="7169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Técnica de aprendizaje automático que proviene del campo de la estadística. A pesar de su nombre no es un algoritmo, sino que es un método para problemas de clasificación, en los que se obtienen un valor binario entre 0 y 1.</a:t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7" name="Google Shape;697;p97"/>
          <p:cNvSpPr txBox="1"/>
          <p:nvPr/>
        </p:nvSpPr>
        <p:spPr>
          <a:xfrm>
            <a:off x="473350" y="1908175"/>
            <a:ext cx="38346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Helvetica Neue Light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un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modelo estadístico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se utiliza para determinar si una variable independiente tiene un efecto sobre una variable dependiente binaria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(Clasificación)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Usualmente solo hay dos resultados potenciales.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8" name="Google Shape;698;p97"/>
          <p:cNvSpPr txBox="1"/>
          <p:nvPr/>
        </p:nvSpPr>
        <p:spPr>
          <a:xfrm>
            <a:off x="4527575" y="1908175"/>
            <a:ext cx="38346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Depende de la definición de un umbral para distinguir las clases binarias (por ejemplo, &lt;50% mal escrito = no es spam,&gt; 50% mal escrito = spam).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8"/>
          <p:cNvSpPr txBox="1"/>
          <p:nvPr/>
        </p:nvSpPr>
        <p:spPr>
          <a:xfrm>
            <a:off x="473350" y="1908175"/>
            <a:ext cx="38346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problema de clasificación es identificar si una operación dada es fraudulenta o no, asociándose una etiqueta “fraude” a unos registros y “no fraude” a otros.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Entonces, la Regresión Logística describe y estima la relación entre una variable binaria dependiente y las variables independientes.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04" name="Google Shape;70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950" y="1639000"/>
            <a:ext cx="4261120" cy="24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9"/>
          <p:cNvSpPr txBox="1"/>
          <p:nvPr/>
        </p:nvSpPr>
        <p:spPr>
          <a:xfrm>
            <a:off x="473350" y="1908175"/>
            <a:ext cx="38346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general, este algoritmo se puede utilizar para varios problemas de clasificación, como la detección de spam, predicción de la diabetes, si un cliente determinado comprará un producto en particular o si se irá con la competencia, hay muchos más ejemplos en donde se puede aplicar este algoritmo.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0" name="Google Shape;710;p99"/>
          <p:cNvSpPr txBox="1"/>
          <p:nvPr/>
        </p:nvSpPr>
        <p:spPr>
          <a:xfrm>
            <a:off x="1060925" y="314225"/>
            <a:ext cx="8083200" cy="354000"/>
          </a:xfrm>
          <a:prstGeom prst="rect">
            <a:avLst/>
          </a:prstGeom>
          <a:solidFill>
            <a:srgbClr val="DEFC5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sz="17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11" name="Google Shape;71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5812" y="1789939"/>
            <a:ext cx="4530436" cy="1988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0"/>
          <p:cNvSpPr txBox="1"/>
          <p:nvPr/>
        </p:nvSpPr>
        <p:spPr>
          <a:xfrm>
            <a:off x="473350" y="1908175"/>
            <a:ext cx="3834600" cy="25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Lleva el nombre de la función utilizada en el núcleo del método,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Función Logística es también llamada función Sigmoide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 función es una curva en forma de S que puede tomar cualquier número de valor real y asignar a un valor entre 0 y 1.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ecuación que define la función sigmoide es la siguiente: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7" name="Google Shape;717;p100"/>
          <p:cNvSpPr txBox="1"/>
          <p:nvPr/>
        </p:nvSpPr>
        <p:spPr>
          <a:xfrm>
            <a:off x="1060925" y="314225"/>
            <a:ext cx="8083200" cy="354000"/>
          </a:xfrm>
          <a:prstGeom prst="rect">
            <a:avLst/>
          </a:prstGeom>
          <a:solidFill>
            <a:srgbClr val="DEFC5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Matemática involucrada</a:t>
            </a:r>
            <a:endParaRPr b="1" sz="17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18" name="Google Shape;718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7609" y="1239475"/>
            <a:ext cx="236220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1309" y="2353912"/>
            <a:ext cx="3401462" cy="2131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1"/>
          <p:cNvSpPr txBox="1"/>
          <p:nvPr/>
        </p:nvSpPr>
        <p:spPr>
          <a:xfrm>
            <a:off x="473350" y="1908175"/>
            <a:ext cx="3834600" cy="27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la curva va a infinito positivo la predicción se convertirá en 1, y si la curva pasa el infinito negativo, la predicción se convertirá en 0.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la salida de la función Sigmoide es mayor que 0.5, podemos clasificar el resultado como 1 o SI, y si es menor que 0.5 podemos clasificarlo como 0 o NO.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5" name="Google Shape;725;p101"/>
          <p:cNvSpPr txBox="1"/>
          <p:nvPr/>
        </p:nvSpPr>
        <p:spPr>
          <a:xfrm>
            <a:off x="1060925" y="314225"/>
            <a:ext cx="8083200" cy="354000"/>
          </a:xfrm>
          <a:prstGeom prst="rect">
            <a:avLst/>
          </a:prstGeom>
          <a:solidFill>
            <a:srgbClr val="DEFC5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Matemática involucrada</a:t>
            </a:r>
            <a:endParaRPr b="1" sz="17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26" name="Google Shape;726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7955" y="1338226"/>
            <a:ext cx="4393692" cy="2411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02"/>
          <p:cNvSpPr txBox="1"/>
          <p:nvPr/>
        </p:nvSpPr>
        <p:spPr>
          <a:xfrm>
            <a:off x="473350" y="1908175"/>
            <a:ext cx="3834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su parte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el resultado es 0.75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podemos decir en términos de probabilidad como, hay un 75% de probabilidades de que el paciente sufra cáncer.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2" name="Google Shape;732;p102"/>
          <p:cNvSpPr txBox="1"/>
          <p:nvPr/>
        </p:nvSpPr>
        <p:spPr>
          <a:xfrm>
            <a:off x="1060925" y="314225"/>
            <a:ext cx="8083200" cy="354000"/>
          </a:xfrm>
          <a:prstGeom prst="rect">
            <a:avLst/>
          </a:prstGeom>
          <a:solidFill>
            <a:srgbClr val="DEFC5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Matemática involucrada</a:t>
            </a:r>
            <a:endParaRPr b="1" sz="17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33" name="Google Shape;733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7955" y="1338226"/>
            <a:ext cx="4393692" cy="2411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1581" y="1007118"/>
            <a:ext cx="6404788" cy="2286358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103"/>
          <p:cNvSpPr txBox="1"/>
          <p:nvPr/>
        </p:nvSpPr>
        <p:spPr>
          <a:xfrm>
            <a:off x="1106800" y="3211750"/>
            <a:ext cx="33267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Regresión logística para </a:t>
            </a:r>
            <a:r>
              <a:rPr b="1"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K=2 </a:t>
            </a: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clases. Siempre nos dará un </a:t>
            </a: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límite</a:t>
            </a: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decisión lineal. Los puntos rojos y verdes representan el </a:t>
            </a:r>
            <a:r>
              <a:rPr b="1"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training data </a:t>
            </a: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las diferentes clases y la intersección entre los campos rojo y verde representan el </a:t>
            </a:r>
            <a:r>
              <a:rPr b="1"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decisión boundary </a:t>
            </a: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obtenido de la regresión logística aprendiendo desde la data. 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0" name="Google Shape;740;p103"/>
          <p:cNvSpPr txBox="1"/>
          <p:nvPr/>
        </p:nvSpPr>
        <p:spPr>
          <a:xfrm>
            <a:off x="4968800" y="3293475"/>
            <a:ext cx="3326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Regresión logística para </a:t>
            </a:r>
            <a:r>
              <a:rPr b="1"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K=3 </a:t>
            </a: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clases. Se introduce a la </a:t>
            </a:r>
            <a:r>
              <a:rPr b="1"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 train </a:t>
            </a: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tercera clase denotada por el color azul. </a:t>
            </a:r>
            <a:r>
              <a:rPr b="1" lang="es" sz="11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A pesar de que ahora hay </a:t>
            </a:r>
            <a:r>
              <a:rPr b="1" lang="es" sz="11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más</a:t>
            </a:r>
            <a:r>
              <a:rPr b="1" lang="es" sz="11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 de dos clases las regiones de decisión entre cualquier pareja de clases sigue siendo LINEAL.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1" name="Google Shape;741;p103"/>
          <p:cNvSpPr txBox="1"/>
          <p:nvPr/>
        </p:nvSpPr>
        <p:spPr>
          <a:xfrm>
            <a:off x="258300" y="218950"/>
            <a:ext cx="8885700" cy="4392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Cuando usar o no la Regresión </a:t>
            </a:r>
            <a:r>
              <a:rPr b="1" lang="es" sz="17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Logística</a:t>
            </a:r>
            <a:endParaRPr b="1" sz="17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42" name="Google Shape;742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41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172" name="Google Shape;172;p41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3" name="Google Shape;173;p41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41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5" name="Google Shape;175;p41"/>
          <p:cNvSpPr txBox="1"/>
          <p:nvPr/>
        </p:nvSpPr>
        <p:spPr>
          <a:xfrm>
            <a:off x="473350" y="16261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es Machine Learning?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es un Modelo Analítico? 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6" name="Google Shape;176;p41"/>
          <p:cNvSpPr txBox="1"/>
          <p:nvPr/>
        </p:nvSpPr>
        <p:spPr>
          <a:xfrm>
            <a:off x="473350" y="3279175"/>
            <a:ext cx="716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04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Aprendizaje supervisado / Clasificación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8" name="Google Shape;748;p104"/>
          <p:cNvSpPr txBox="1"/>
          <p:nvPr/>
        </p:nvSpPr>
        <p:spPr>
          <a:xfrm>
            <a:off x="473350" y="1912525"/>
            <a:ext cx="71694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¿Los Algoritmos de Clasificación como Árboles de Decisión, KNN y la Regresión Logística son los únicos que existen? ¡Por supuesto que no! </a:t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Existen muchos más como ser por ejemplo: </a:t>
            </a:r>
            <a:endParaRPr sz="19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Support Vector Machines (SVM), Random Forest, entre otros. </a:t>
            </a:r>
            <a:endParaRPr sz="19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05"/>
          <p:cNvSpPr txBox="1"/>
          <p:nvPr/>
        </p:nvSpPr>
        <p:spPr>
          <a:xfrm>
            <a:off x="2014500" y="193450"/>
            <a:ext cx="7129500" cy="446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</a:t>
            </a:r>
            <a:endParaRPr b="1" sz="3500"/>
          </a:p>
        </p:txBody>
      </p:sp>
      <p:sp>
        <p:nvSpPr>
          <p:cNvPr id="754" name="Google Shape;754;p105"/>
          <p:cNvSpPr txBox="1"/>
          <p:nvPr/>
        </p:nvSpPr>
        <p:spPr>
          <a:xfrm>
            <a:off x="257550" y="766175"/>
            <a:ext cx="4873800" cy="429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sklearn.datasets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load_breast_cancer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sklearn.linear_model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LogisticRegression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sklearn.metrics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accuracy_score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sklearn.model_selection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train_test_split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 = load_breast_cancer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return_X_y=</a:t>
            </a:r>
            <a:r>
              <a:rPr lang="es" sz="9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Separacion train/tet</a:t>
            </a:r>
            <a:endParaRPr sz="9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X_train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X_test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y_train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y_test = train_test_split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 = LogisticRegression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max_iter=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10000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n_jobs=</a:t>
            </a:r>
            <a:r>
              <a:rPr lang="es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Ajustar modelo</a:t>
            </a:r>
            <a:endParaRPr sz="9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model.fit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X_train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y_train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#Predicciones</a:t>
            </a:r>
            <a:endParaRPr sz="9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predicciones = model.predict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X_test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sklearn.metrics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confusion_matrix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cf_matrix = confusion_matrix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y_test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predicciones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seaborn </a:t>
            </a:r>
            <a:r>
              <a:rPr lang="es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sns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 = sns.heatmap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cf_matrix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annot=</a:t>
            </a:r>
            <a:r>
              <a:rPr lang="es" sz="9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cmap=</a:t>
            </a:r>
            <a:r>
              <a:rPr lang="e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'Blues'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ax.set_title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'Matriz de confusion con labels\n\n'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ax.set_xlabel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'\nValores predichos'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ax.set_ylabel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'Valores reales '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ax.xaxis.set_ticklabels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'False'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'True'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ax.yaxis.set_ticklabels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'False'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'True'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r>
              <a:rPr lang="e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plt.show</a:t>
            </a:r>
            <a:r>
              <a:rPr lang="es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5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55" name="Google Shape;755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05"/>
          <p:cNvSpPr txBox="1"/>
          <p:nvPr/>
        </p:nvSpPr>
        <p:spPr>
          <a:xfrm>
            <a:off x="5281600" y="3778800"/>
            <a:ext cx="3328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Obtenemos un accuracy de 97% lo cual es bastante bueno en primera medida para un modelo simple!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57" name="Google Shape;75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163" y="1019325"/>
            <a:ext cx="3163075" cy="28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06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Regresión</a:t>
            </a:r>
            <a:endParaRPr b="1" sz="4000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07"/>
          <p:cNvSpPr txBox="1"/>
          <p:nvPr/>
        </p:nvSpPr>
        <p:spPr>
          <a:xfrm>
            <a:off x="708325" y="1318550"/>
            <a:ext cx="5004000" cy="30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4325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Reconocen las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estructuras matemáticas y relaciones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dentro del conjunto de datos para obtener conclusiones sobre la distribución de una variable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numérica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Los algoritmos de clasificación comunes son clasificadores lineales, máquinas de vectores de soporte (SVM), árboles de decisión, k-nearest Neighbor y Random Forest</a:t>
            </a:r>
            <a:endParaRPr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9" name="Google Shape;769;p107"/>
          <p:cNvSpPr txBox="1"/>
          <p:nvPr/>
        </p:nvSpPr>
        <p:spPr>
          <a:xfrm>
            <a:off x="0" y="282000"/>
            <a:ext cx="7338000" cy="446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Problemas de regresión</a:t>
            </a:r>
            <a:endParaRPr b="1" sz="17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70" name="Google Shape;77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325" y="1318550"/>
            <a:ext cx="3042125" cy="26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08"/>
          <p:cNvSpPr txBox="1"/>
          <p:nvPr/>
        </p:nvSpPr>
        <p:spPr>
          <a:xfrm>
            <a:off x="347750" y="1589325"/>
            <a:ext cx="48714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4325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Tenemos dos grandes tipos: problemas lineales y no lineales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idact Gothic"/>
              <a:buChar char="✔"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Problemas lineales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aquellos donde los coeficientes que acompañan a las variables del modelo son lineales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idact Gothic"/>
              <a:buChar char="✔"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Problemas no lineales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todos aquellos en donde no se cumple el supuesto del modelo lineal, por ejemplo una serie de Fourier o de crecimiento Weibull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7" name="Google Shape;777;p108"/>
          <p:cNvSpPr txBox="1"/>
          <p:nvPr/>
        </p:nvSpPr>
        <p:spPr>
          <a:xfrm>
            <a:off x="0" y="349175"/>
            <a:ext cx="7395000" cy="446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Tipos de Problemas en regresión</a:t>
            </a:r>
            <a:endParaRPr b="1" sz="17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78" name="Google Shape;77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050" y="2523075"/>
            <a:ext cx="244792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575" y="3630525"/>
            <a:ext cx="2914650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7300" y="3999663"/>
            <a:ext cx="20859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6375" y="2067801"/>
            <a:ext cx="4097300" cy="13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09"/>
          <p:cNvSpPr txBox="1"/>
          <p:nvPr/>
        </p:nvSpPr>
        <p:spPr>
          <a:xfrm>
            <a:off x="903725" y="1192075"/>
            <a:ext cx="4871400" cy="3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Predicción comportamiento de clientes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Pronósticos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demanda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Pronóstico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Revenue y Profit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Cantidad de demanda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Eficiencia de operaciones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Optimización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tiempos para procesos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Soporte de decisiones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Corrección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errores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Analisis preventivo y correctivo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Evaluación de riesgo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8" name="Google Shape;788;p109"/>
          <p:cNvSpPr txBox="1"/>
          <p:nvPr/>
        </p:nvSpPr>
        <p:spPr>
          <a:xfrm>
            <a:off x="0" y="346675"/>
            <a:ext cx="7404000" cy="446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Ejemplos Problemas de Regresión</a:t>
            </a:r>
            <a:endParaRPr b="1" sz="17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89" name="Google Shape;78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75" y="1104000"/>
            <a:ext cx="3403226" cy="340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10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algoritmos para regresión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0" name="Google Shape;800;p111"/>
          <p:cNvGraphicFramePr/>
          <p:nvPr/>
        </p:nvGraphicFramePr>
        <p:xfrm>
          <a:off x="1649825" y="944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{817AD772-ADCB-45F9-BC08-3251D1BACF12}</a:tableStyleId>
              </a:tblPr>
              <a:tblGrid>
                <a:gridCol w="2771825"/>
                <a:gridCol w="1391875"/>
                <a:gridCol w="1588000"/>
              </a:tblGrid>
              <a:tr h="57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Algoritmos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rgbClr val="EF89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Abreviación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rgbClr val="EF89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Muestras ponderadas?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rgbClr val="EF89D2"/>
                    </a:solidFill>
                  </a:tcPr>
                </a:tc>
              </a:tr>
              <a:tr h="209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Linear Regression</a:t>
                      </a:r>
                      <a:endParaRPr sz="130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LR</a:t>
                      </a:r>
                      <a:endParaRPr sz="130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</a:t>
                      </a:r>
                      <a:endParaRPr sz="130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26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Ridge Regression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RR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26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Lasso Regression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LR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Support Vector Machine</a:t>
                      </a:r>
                      <a:endParaRPr sz="130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SVM</a:t>
                      </a:r>
                      <a:endParaRPr sz="130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</a:t>
                      </a:r>
                      <a:endParaRPr sz="130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8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AdaBoost</a:t>
                      </a:r>
                      <a:endParaRPr sz="130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AB</a:t>
                      </a:r>
                      <a:endParaRPr sz="130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</a:t>
                      </a:r>
                      <a:endParaRPr sz="130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Elastic Net Regression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ENR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Decision Trees</a:t>
                      </a:r>
                      <a:endParaRPr sz="130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DT</a:t>
                      </a:r>
                      <a:endParaRPr sz="130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</a:t>
                      </a:r>
                      <a:endParaRPr sz="130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01" name="Google Shape;801;p111"/>
          <p:cNvSpPr txBox="1"/>
          <p:nvPr/>
        </p:nvSpPr>
        <p:spPr>
          <a:xfrm>
            <a:off x="475500" y="4587000"/>
            <a:ext cx="660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888888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>
                <a:solidFill>
                  <a:srgbClr val="888888"/>
                </a:solidFill>
                <a:latin typeface="DM Sans"/>
                <a:ea typeface="DM Sans"/>
                <a:cs typeface="DM Sans"/>
                <a:sym typeface="DM Sans"/>
              </a:rPr>
              <a:t>Adaptado de Woubishet Zewdu. (2020).</a:t>
            </a:r>
            <a:endParaRPr sz="1100">
              <a:solidFill>
                <a:srgbClr val="88888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888888"/>
                </a:solidFill>
                <a:latin typeface="DM Sans"/>
                <a:ea typeface="DM Sans"/>
                <a:cs typeface="DM Sans"/>
                <a:sym typeface="DM Sans"/>
              </a:rPr>
              <a:t>En Morado algoritmos más populares </a:t>
            </a:r>
            <a:endParaRPr sz="1100">
              <a:solidFill>
                <a:srgbClr val="888888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2" name="Google Shape;802;p111"/>
          <p:cNvSpPr txBox="1"/>
          <p:nvPr/>
        </p:nvSpPr>
        <p:spPr>
          <a:xfrm>
            <a:off x="0" y="276425"/>
            <a:ext cx="7338000" cy="446400"/>
          </a:xfrm>
          <a:prstGeom prst="rect">
            <a:avLst/>
          </a:prstGeom>
          <a:solidFill>
            <a:srgbClr val="DEFC5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Tipos de algoritmos para regresión</a:t>
            </a:r>
            <a:endParaRPr b="1" sz="1700">
              <a:solidFill>
                <a:srgbClr val="12121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03" name="Google Shape;80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2"/>
          <p:cNvSpPr txBox="1"/>
          <p:nvPr/>
        </p:nvSpPr>
        <p:spPr>
          <a:xfrm>
            <a:off x="0" y="343575"/>
            <a:ext cx="7338000" cy="446400"/>
          </a:xfrm>
          <a:prstGeom prst="rect">
            <a:avLst/>
          </a:prstGeom>
          <a:solidFill>
            <a:srgbClr val="DEFC5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Tipos de algoritmos para regresión</a:t>
            </a:r>
            <a:endParaRPr b="1" sz="17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809" name="Google Shape;809;p112"/>
          <p:cNvGraphicFramePr/>
          <p:nvPr/>
        </p:nvGraphicFramePr>
        <p:xfrm>
          <a:off x="1599450" y="98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{817AD772-ADCB-45F9-BC08-3251D1BACF12}</a:tableStyleId>
              </a:tblPr>
              <a:tblGrid>
                <a:gridCol w="2734050"/>
                <a:gridCol w="1061500"/>
                <a:gridCol w="1632075"/>
              </a:tblGrid>
              <a:tr h="579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Algoritmos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rgbClr val="EF89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Abreviación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rgbClr val="EF89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Muestras ponderadas?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rgbClr val="EF89D2"/>
                    </a:solidFill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Polynomial Regression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LRC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29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Multi-layer Perceptron Regression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MLPR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Stochastic Gradient Descending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SGD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Gaussian Process Regression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GPR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LightGBM</a:t>
                      </a:r>
                      <a:endParaRPr sz="130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QDA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Random Forest Regression</a:t>
                      </a:r>
                      <a:endParaRPr sz="130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RFC</a:t>
                      </a:r>
                      <a:endParaRPr sz="130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</a:t>
                      </a:r>
                      <a:endParaRPr sz="130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XGBOOST</a:t>
                      </a:r>
                      <a:endParaRPr sz="130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XGB</a:t>
                      </a:r>
                      <a:endParaRPr sz="130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</a:t>
                      </a:r>
                      <a:endParaRPr sz="1300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10" name="Google Shape;810;p112"/>
          <p:cNvSpPr txBox="1"/>
          <p:nvPr/>
        </p:nvSpPr>
        <p:spPr>
          <a:xfrm>
            <a:off x="475500" y="4587000"/>
            <a:ext cx="660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888888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>
                <a:solidFill>
                  <a:srgbClr val="888888"/>
                </a:solidFill>
                <a:latin typeface="DM Sans"/>
                <a:ea typeface="DM Sans"/>
                <a:cs typeface="DM Sans"/>
                <a:sym typeface="DM Sans"/>
              </a:rPr>
              <a:t>Adaptado de Woubishet Zewdu. (2020).</a:t>
            </a:r>
            <a:endParaRPr sz="1100">
              <a:solidFill>
                <a:srgbClr val="88888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888888"/>
                </a:solidFill>
                <a:latin typeface="DM Sans"/>
                <a:ea typeface="DM Sans"/>
                <a:cs typeface="DM Sans"/>
                <a:sym typeface="DM Sans"/>
              </a:rPr>
              <a:t>En Morado algoritmos más populares </a:t>
            </a:r>
            <a:endParaRPr sz="1100">
              <a:solidFill>
                <a:srgbClr val="888888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11" name="Google Shape;81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13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Aprendizaje supervisado / Regresión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7" name="Google Shape;817;p113"/>
          <p:cNvSpPr txBox="1"/>
          <p:nvPr/>
        </p:nvSpPr>
        <p:spPr>
          <a:xfrm>
            <a:off x="473350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Los algoritmos de Regresión, intentan predecir una variable de tipo numérica o cuantitativa como por ejemplo: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¿Cuánto crees que vale esta casa?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18" name="Google Shape;818;p113"/>
          <p:cNvPicPr preferRelativeResize="0"/>
          <p:nvPr/>
        </p:nvPicPr>
        <p:blipFill rotWithShape="1">
          <a:blip r:embed="rId3">
            <a:alphaModFix/>
          </a:blip>
          <a:srcRect b="56488" l="50233" r="1696" t="3861"/>
          <a:stretch/>
        </p:blipFill>
        <p:spPr>
          <a:xfrm>
            <a:off x="3585516" y="2989591"/>
            <a:ext cx="2225184" cy="183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Repaso…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2" name="Google Shape;182;p42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la clase de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Modelos Analíticos para DS I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comentamos que </a:t>
            </a:r>
            <a:r>
              <a:rPr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Machine Learning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es un método de análisis de datos que automatiza la construcción de “Modelos Analíticos”.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3" name="Google Shape;183;p42"/>
          <p:cNvSpPr txBox="1"/>
          <p:nvPr/>
        </p:nvSpPr>
        <p:spPr>
          <a:xfrm>
            <a:off x="4527575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Entonces son diferentes algoritmos que nosotros podemos desarrollar, en función de la problemática del negocio como así también, del tipo de aprendizaje que queramos aplicar.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14"/>
          <p:cNvSpPr txBox="1"/>
          <p:nvPr>
            <p:ph type="title"/>
          </p:nvPr>
        </p:nvSpPr>
        <p:spPr>
          <a:xfrm>
            <a:off x="1638399" y="445025"/>
            <a:ext cx="184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520">
                <a:latin typeface="DM Sans"/>
                <a:ea typeface="DM Sans"/>
                <a:cs typeface="DM Sans"/>
                <a:sym typeface="DM Sans"/>
              </a:rPr>
              <a:t>Regresión Simple                        </a:t>
            </a:r>
            <a:endParaRPr b="1" sz="152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24" name="Google Shape;82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24337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150" y="1250425"/>
            <a:ext cx="3963150" cy="32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114"/>
          <p:cNvSpPr txBox="1"/>
          <p:nvPr/>
        </p:nvSpPr>
        <p:spPr>
          <a:xfrm>
            <a:off x="6070175" y="468275"/>
            <a:ext cx="19203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2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Regresión Múltiple</a:t>
            </a:r>
            <a:endParaRPr b="1" sz="152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27" name="Google Shape;827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15"/>
          <p:cNvSpPr txBox="1"/>
          <p:nvPr/>
        </p:nvSpPr>
        <p:spPr>
          <a:xfrm>
            <a:off x="473350" y="46827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Aprendizaje supervisado / Regresión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3" name="Google Shape;833;p115"/>
          <p:cNvSpPr txBox="1"/>
          <p:nvPr/>
        </p:nvSpPr>
        <p:spPr>
          <a:xfrm>
            <a:off x="2257904" y="1796689"/>
            <a:ext cx="4572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¿Cuánto crees que vale esta casa?</a:t>
            </a:r>
            <a:endParaRPr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34" name="Google Shape;834;p115"/>
          <p:cNvPicPr preferRelativeResize="0"/>
          <p:nvPr/>
        </p:nvPicPr>
        <p:blipFill rotWithShape="1">
          <a:blip r:embed="rId3">
            <a:alphaModFix/>
          </a:blip>
          <a:srcRect b="56488" l="50233" r="1696" t="3861"/>
          <a:stretch/>
        </p:blipFill>
        <p:spPr>
          <a:xfrm>
            <a:off x="2995925" y="2096710"/>
            <a:ext cx="2499211" cy="2061394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115"/>
          <p:cNvSpPr txBox="1"/>
          <p:nvPr/>
        </p:nvSpPr>
        <p:spPr>
          <a:xfrm>
            <a:off x="3871983" y="4158761"/>
            <a:ext cx="10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FF0000"/>
                </a:solidFill>
              </a:rPr>
              <a:t>❓</a:t>
            </a:r>
            <a:endParaRPr/>
          </a:p>
        </p:txBody>
      </p:sp>
      <p:pic>
        <p:nvPicPr>
          <p:cNvPr id="836" name="Google Shape;836;p115"/>
          <p:cNvPicPr preferRelativeResize="0"/>
          <p:nvPr/>
        </p:nvPicPr>
        <p:blipFill rotWithShape="1">
          <a:blip r:embed="rId4">
            <a:alphaModFix/>
          </a:blip>
          <a:srcRect b="11578" l="34442" r="2750" t="45964"/>
          <a:stretch/>
        </p:blipFill>
        <p:spPr>
          <a:xfrm>
            <a:off x="5872705" y="2011216"/>
            <a:ext cx="3049498" cy="2061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15"/>
          <p:cNvPicPr preferRelativeResize="0"/>
          <p:nvPr/>
        </p:nvPicPr>
        <p:blipFill rotWithShape="1">
          <a:blip r:embed="rId5">
            <a:alphaModFix/>
          </a:blip>
          <a:srcRect b="57193" l="25321" r="50351" t="17192"/>
          <a:stretch/>
        </p:blipFill>
        <p:spPr>
          <a:xfrm>
            <a:off x="812398" y="2401493"/>
            <a:ext cx="1668371" cy="1756609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115"/>
          <p:cNvSpPr txBox="1"/>
          <p:nvPr/>
        </p:nvSpPr>
        <p:spPr>
          <a:xfrm>
            <a:off x="1080855" y="4088607"/>
            <a:ext cx="11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$ 70,000</a:t>
            </a:r>
            <a:endParaRPr/>
          </a:p>
        </p:txBody>
      </p:sp>
      <p:sp>
        <p:nvSpPr>
          <p:cNvPr id="839" name="Google Shape;839;p115"/>
          <p:cNvSpPr txBox="1"/>
          <p:nvPr/>
        </p:nvSpPr>
        <p:spPr>
          <a:xfrm>
            <a:off x="6609197" y="4158103"/>
            <a:ext cx="13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$ 160,000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16"/>
          <p:cNvSpPr txBox="1"/>
          <p:nvPr/>
        </p:nvSpPr>
        <p:spPr>
          <a:xfrm>
            <a:off x="524345" y="1639464"/>
            <a:ext cx="4572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precio de una casa:</a:t>
            </a:r>
            <a:endParaRPr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46" name="Google Shape;846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0118" y="1939471"/>
            <a:ext cx="7664332" cy="3153164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116"/>
          <p:cNvSpPr txBox="1"/>
          <p:nvPr/>
        </p:nvSpPr>
        <p:spPr>
          <a:xfrm>
            <a:off x="501450" y="46827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Aprendizaje supervisado / Regresión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48" name="Google Shape;848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7196" y="1939471"/>
            <a:ext cx="7347253" cy="3066544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117"/>
          <p:cNvSpPr txBox="1"/>
          <p:nvPr/>
        </p:nvSpPr>
        <p:spPr>
          <a:xfrm>
            <a:off x="473350" y="46827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Aprendizaje supervisado / Regresión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6" name="Google Shape;856;p117"/>
          <p:cNvSpPr txBox="1"/>
          <p:nvPr/>
        </p:nvSpPr>
        <p:spPr>
          <a:xfrm>
            <a:off x="524345" y="1639464"/>
            <a:ext cx="4572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precio de una casa:</a:t>
            </a:r>
            <a:endParaRPr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57" name="Google Shape;857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7851" y="1939471"/>
            <a:ext cx="7841351" cy="3150411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118"/>
          <p:cNvSpPr txBox="1"/>
          <p:nvPr/>
        </p:nvSpPr>
        <p:spPr>
          <a:xfrm>
            <a:off x="473350" y="46827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Aprendizaje supervisado / Regresión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5" name="Google Shape;865;p118"/>
          <p:cNvSpPr txBox="1"/>
          <p:nvPr/>
        </p:nvSpPr>
        <p:spPr>
          <a:xfrm>
            <a:off x="524345" y="1639464"/>
            <a:ext cx="4572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precio de una casa:</a:t>
            </a:r>
            <a:endParaRPr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66" name="Google Shape;866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19"/>
          <p:cNvSpPr txBox="1"/>
          <p:nvPr/>
        </p:nvSpPr>
        <p:spPr>
          <a:xfrm>
            <a:off x="14315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Actividad colaborativa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2" name="Google Shape;872;p119"/>
          <p:cNvSpPr txBox="1"/>
          <p:nvPr/>
        </p:nvSpPr>
        <p:spPr>
          <a:xfrm>
            <a:off x="473350" y="39805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73" name="Google Shape;873;p119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874" name="Google Shape;874;p11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75" name="Google Shape;875;p119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6" name="Google Shape;876;p119"/>
          <p:cNvSpPr txBox="1"/>
          <p:nvPr/>
        </p:nvSpPr>
        <p:spPr>
          <a:xfrm>
            <a:off x="473350" y="1738300"/>
            <a:ext cx="7169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¡Llevemos lo visto hasta el momento a la acción!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Les proponemos que puedan realizar la siguiente actividad.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20"/>
          <p:cNvSpPr txBox="1"/>
          <p:nvPr/>
        </p:nvSpPr>
        <p:spPr>
          <a:xfrm>
            <a:off x="4519500" y="1820650"/>
            <a:ext cx="3834600" cy="24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Apertura al aprendizaje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Siempre, pero siempre puedes seguir aprendiendo. Compartir el conocimiento es válido, la construcción colaborativa es la propuesta.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voces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Escuchar a todos, todos podemos reflexionar. Dejar el espacio para que todos podamos participar.</a:t>
            </a:r>
            <a:endParaRPr sz="135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2" name="Google Shape;882;p120"/>
          <p:cNvSpPr txBox="1"/>
          <p:nvPr/>
        </p:nvSpPr>
        <p:spPr>
          <a:xfrm>
            <a:off x="442200" y="1820650"/>
            <a:ext cx="3834600" cy="18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Presencia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Participar y “estar” en la clase, que tu alrededor no te distraiga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Escucha activa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Escuchar más allá de lo que la persona está expresando directamente</a:t>
            </a:r>
            <a:endParaRPr sz="135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3" name="Google Shape;883;p120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Acuerdos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4" name="Google Shape;884;p120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COLABORATIVA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85" name="Google Shape;885;p120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886" name="Google Shape;886;p12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7" name="Google Shape;887;p120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" name="Google Shape;892;p121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893" name="Google Shape;893;p12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94" name="Google Shape;894;p121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5" name="Google Shape;895;p121"/>
          <p:cNvSpPr txBox="1"/>
          <p:nvPr/>
        </p:nvSpPr>
        <p:spPr>
          <a:xfrm>
            <a:off x="501450" y="990513"/>
            <a:ext cx="731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Modelo de regresión en acciones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6" name="Google Shape;896;p121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COLABORATIVA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7" name="Google Shape;897;p121"/>
          <p:cNvSpPr txBox="1"/>
          <p:nvPr/>
        </p:nvSpPr>
        <p:spPr>
          <a:xfrm>
            <a:off x="457350" y="2230900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Consigna: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Utilizaremos información de precios de acciones y las medidas de volatilidad y retorno para crear un modelo de regresión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8" name="Google Shape;898;p121"/>
          <p:cNvSpPr txBox="1"/>
          <p:nvPr/>
        </p:nvSpPr>
        <p:spPr>
          <a:xfrm>
            <a:off x="4511575" y="2230900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Realizaremos la actividad en grupos de 3-4 personas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Tiempo: 15 minutos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9" name="Google Shape;899;p121"/>
          <p:cNvSpPr txBox="1"/>
          <p:nvPr/>
        </p:nvSpPr>
        <p:spPr>
          <a:xfrm>
            <a:off x="457350" y="4648750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NOTA:</a:t>
            </a:r>
            <a:r>
              <a:rPr lang="es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usaremos los breakouts rooms. El tutor/a tendrá el rol de facilitador/a.</a:t>
            </a:r>
            <a:endParaRPr i="1" sz="100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22"/>
          <p:cNvSpPr txBox="1"/>
          <p:nvPr/>
        </p:nvSpPr>
        <p:spPr>
          <a:xfrm>
            <a:off x="488400" y="2283525"/>
            <a:ext cx="81672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Cargar por medio de un ciclo for en un solo dataframe los precios de las siguientes acciones en la carpeta de la clase: Dominion Energy Inc. (D), Exelon Corp. (EXC). NextEra Energy Inc. (NEE), Southern Co. (SO), Duke Energy Corp. (DUK)</a:t>
            </a:r>
            <a:endParaRPr sz="1350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Calcular volatilidad relativa </a:t>
            </a:r>
            <a:r>
              <a:rPr b="1"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(High-Low)/Open </a:t>
            </a:r>
            <a:r>
              <a:rPr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y el</a:t>
            </a:r>
            <a:r>
              <a:rPr b="1"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índice de retorno por medio de la fórmula: </a:t>
            </a:r>
            <a:r>
              <a:rPr b="1"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(Close/Open)-1 </a:t>
            </a:r>
            <a:endParaRPr sz="1350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Crear un modelo regresión usando como </a:t>
            </a:r>
            <a:r>
              <a:rPr b="1"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variable dependiente (Volatilidad relativa) e independientes (Open, High, Low, Close, Volume_Millions y Symbol)</a:t>
            </a:r>
            <a:endParaRPr b="1" sz="1350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Crear un modelo regresión usando como </a:t>
            </a:r>
            <a:r>
              <a:rPr b="1"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variable dependiente (Índice de retorno) e independientes (Open, High, Low, Close, Volume_Millions y Symbol)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Interpretar resultado.</a:t>
            </a:r>
            <a:endParaRPr i="1" sz="1350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5" name="Google Shape;905;p122"/>
          <p:cNvSpPr txBox="1"/>
          <p:nvPr/>
        </p:nvSpPr>
        <p:spPr>
          <a:xfrm>
            <a:off x="501450" y="990513"/>
            <a:ext cx="731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Modelo de regresión en acciones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06" name="Google Shape;906;p122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907" name="Google Shape;907;p12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08" name="Google Shape;908;p122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9" name="Google Shape;909;p122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COLABORATIVA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10" name="Google Shape;910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2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¿Y ahora?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73350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esta sesión, vamos a profundizar en el Tipo de Aprendizaje Supervisado, sus características, particulares y los principales algoritmos que podemos encontrar.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" name="Google Shape;190;p43"/>
          <p:cNvSpPr txBox="1"/>
          <p:nvPr/>
        </p:nvSpPr>
        <p:spPr>
          <a:xfrm>
            <a:off x="4527575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Así que primero, recordemos: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🤔 ¿Cuál es el objetivo principal del Aprendizaje Supervisado?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Predecir las respuestas que habrá en el futuro, gracias al entrenamiento del algoritmo con datos conocidos del pasado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(datos históricos).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24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Resumen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la clase hoy</a:t>
            </a:r>
            <a:endParaRPr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1" name="Google Shape;921;p124"/>
          <p:cNvSpPr txBox="1"/>
          <p:nvPr/>
        </p:nvSpPr>
        <p:spPr>
          <a:xfrm>
            <a:off x="2109143" y="2502363"/>
            <a:ext cx="49257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Aprendizaje Supervisado.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Algoritmos de Clasificación.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Algoritmos de Regresión.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25"/>
          <p:cNvSpPr txBox="1"/>
          <p:nvPr/>
        </p:nvSpPr>
        <p:spPr>
          <a:xfrm>
            <a:off x="46527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N°14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7" name="Google Shape;927;p125"/>
          <p:cNvSpPr txBox="1"/>
          <p:nvPr/>
        </p:nvSpPr>
        <p:spPr>
          <a:xfrm>
            <a:off x="465275" y="8222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Glosario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8" name="Google Shape;928;p125"/>
          <p:cNvSpPr txBox="1"/>
          <p:nvPr/>
        </p:nvSpPr>
        <p:spPr>
          <a:xfrm>
            <a:off x="514675" y="1561175"/>
            <a:ext cx="8153700" cy="3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CAFAE8"/>
                </a:highlight>
                <a:latin typeface="DM Sans"/>
                <a:ea typeface="DM Sans"/>
                <a:cs typeface="DM Sans"/>
                <a:sym typeface="DM Sans"/>
              </a:rPr>
              <a:t>Aprendizaje Supervisado</a:t>
            </a:r>
            <a:r>
              <a:rPr lang="es" sz="1150">
                <a:solidFill>
                  <a:schemeClr val="dk1"/>
                </a:solidFill>
                <a:highlight>
                  <a:srgbClr val="CAFAE8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subcategoría del aprendizaje automático y la inteligencia artificial que cuenta con datos etiquetados (históricos) para aprender de comportamiento de una variable particular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CAFAE8"/>
                </a:highlight>
                <a:latin typeface="DM Sans"/>
                <a:ea typeface="DM Sans"/>
                <a:cs typeface="DM Sans"/>
                <a:sym typeface="DM Sans"/>
              </a:rPr>
              <a:t>Problemas de clasificación</a:t>
            </a:r>
            <a:r>
              <a:rPr lang="es" sz="1150">
                <a:solidFill>
                  <a:schemeClr val="dk1"/>
                </a:solidFill>
                <a:highlight>
                  <a:srgbClr val="CAFAE8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aquellos donde la variable respuesta es una categoría (e.g predicción de fraude), puede ser binario o multiclase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CAFAE8"/>
                </a:highlight>
                <a:latin typeface="DM Sans"/>
                <a:ea typeface="DM Sans"/>
                <a:cs typeface="DM Sans"/>
                <a:sym typeface="DM Sans"/>
              </a:rPr>
              <a:t>Problema de regresión</a:t>
            </a:r>
            <a:r>
              <a:rPr lang="es" sz="1150">
                <a:solidFill>
                  <a:schemeClr val="dk1"/>
                </a:solidFill>
                <a:highlight>
                  <a:srgbClr val="CAFAE8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aquellos donde la variable respuesta es una variable continua (e.g predicción de ventas) 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CAFAE8"/>
                </a:highlight>
                <a:latin typeface="DM Sans"/>
                <a:ea typeface="DM Sans"/>
                <a:cs typeface="DM Sans"/>
                <a:sym typeface="DM Sans"/>
              </a:rPr>
              <a:t>Árboles de decisión</a:t>
            </a:r>
            <a:r>
              <a:rPr lang="es" sz="1150">
                <a:solidFill>
                  <a:schemeClr val="dk1"/>
                </a:solidFill>
                <a:highlight>
                  <a:srgbClr val="CAFAE8"/>
                </a:highlight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estructuras matemáticas tipo if-else que se construyen con criterios de impureza (gini, entropía) y que permiten entender el comportamiento de variables categóricas o numéricas. Son sencillos de interpretar pero puede llegar a tener mucho overfitting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CAFAE8"/>
                </a:highlight>
                <a:latin typeface="DM Sans"/>
                <a:ea typeface="DM Sans"/>
                <a:cs typeface="DM Sans"/>
                <a:sym typeface="DM Sans"/>
              </a:rPr>
              <a:t>KNN (K nearest neighbor)</a:t>
            </a:r>
            <a:r>
              <a:rPr lang="es" sz="1150">
                <a:solidFill>
                  <a:schemeClr val="dk1"/>
                </a:solidFill>
                <a:highlight>
                  <a:srgbClr val="CAFAE8"/>
                </a:highlight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técnica de clasificación que se fundamenta en distancias para encontrar pertenencia a categorías determinadas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CAFAE8"/>
                </a:highlight>
                <a:latin typeface="DM Sans"/>
                <a:ea typeface="DM Sans"/>
                <a:cs typeface="DM Sans"/>
                <a:sym typeface="DM Sans"/>
              </a:rPr>
              <a:t>Regresión logística</a:t>
            </a:r>
            <a:r>
              <a:rPr lang="es" sz="1150">
                <a:solidFill>
                  <a:schemeClr val="dk1"/>
                </a:solidFill>
                <a:highlight>
                  <a:srgbClr val="CAFAE8"/>
                </a:highlight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técnica de clasificación que utiliza como fundamento matemático la función sigmoide para encontrar probabilidad de poseer una característica determinada 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26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127" title="Hashtag &quot;democratizando la educación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